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57" r:id="rId3"/>
    <p:sldId id="258" r:id="rId4"/>
    <p:sldId id="275" r:id="rId5"/>
    <p:sldId id="271" r:id="rId6"/>
    <p:sldId id="273" r:id="rId7"/>
    <p:sldId id="262" r:id="rId8"/>
    <p:sldId id="274" r:id="rId9"/>
    <p:sldId id="280" r:id="rId10"/>
    <p:sldId id="276" r:id="rId11"/>
    <p:sldId id="296" r:id="rId12"/>
    <p:sldId id="281" r:id="rId13"/>
    <p:sldId id="282" r:id="rId14"/>
    <p:sldId id="287" r:id="rId15"/>
    <p:sldId id="283" r:id="rId16"/>
    <p:sldId id="288" r:id="rId17"/>
    <p:sldId id="284" r:id="rId18"/>
    <p:sldId id="290" r:id="rId19"/>
    <p:sldId id="285" r:id="rId20"/>
    <p:sldId id="297" r:id="rId21"/>
    <p:sldId id="286" r:id="rId22"/>
    <p:sldId id="272" r:id="rId23"/>
    <p:sldId id="264" r:id="rId24"/>
    <p:sldId id="278" r:id="rId25"/>
    <p:sldId id="294" r:id="rId26"/>
    <p:sldId id="295" r:id="rId27"/>
    <p:sldId id="289" r:id="rId28"/>
  </p:sldIdLst>
  <p:sldSz cx="12192000" cy="6858000"/>
  <p:notesSz cx="6858000" cy="19145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B47E52-CF8B-DC31-D463-9DD4D7295BFF}" v="36" dt="2019-11-04T23:38:12.731"/>
    <p1510:client id="{1FA651D4-3233-0EBE-2E06-B260C83249F3}" v="5" dt="2019-11-04T01:54:54.019"/>
    <p1510:client id="{76A6ABAD-17BB-72EE-7076-41FD53BDA2FE}" v="12" dt="2019-11-04T21:15:57.610"/>
    <p1510:client id="{AC5B9F7F-2476-3F06-9345-FC6F31135B4D}" v="26" dt="2019-11-04T18:23:01.022"/>
    <p1510:client id="{BE983F43-CD1C-154E-8A1F-EC95D02E974F}" v="7762" dt="2019-11-04T22:56:37.397"/>
    <p1510:client id="{C51C9644-6273-3745-BA44-7185FD1D92FE}" v="12467" dt="2019-11-04T23:41:10.193"/>
    <p1510:client id="{D0282C2D-45C8-19DA-78F4-D853417F7CF3}" v="451" dt="2019-11-04T20:07:41.477"/>
    <p1510:client id="{DF771CD1-57A9-7647-9C21-75F6894AC38A}" v="7321" dt="2019-11-04T22:02:01.96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69582"/>
  </p:normalViewPr>
  <p:slideViewPr>
    <p:cSldViewPr snapToGrid="0" snapToObjects="1">
      <p:cViewPr varScale="1">
        <p:scale>
          <a:sx n="75" d="100"/>
          <a:sy n="75" d="100"/>
        </p:scale>
        <p:origin x="1960" y="176"/>
      </p:cViewPr>
      <p:guideLst/>
    </p:cSldViewPr>
  </p:slideViewPr>
  <p:notesTextViewPr>
    <p:cViewPr>
      <p:scale>
        <a:sx n="1" d="1"/>
        <a:sy n="1" d="1"/>
      </p:scale>
      <p:origin x="0" y="-768"/>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tiff>
</file>

<file path=ppt/media/image15.tiff>
</file>

<file path=ppt/media/image16.tiff>
</file>

<file path=ppt/media/image17.tiff>
</file>

<file path=ppt/media/image18.tiff>
</file>

<file path=ppt/media/image19.tiff>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jpeg>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7E2F9A-2A0C-F349-B023-4A77A7B06188}" type="datetimeFigureOut">
              <a:rPr lang="en-US" smtClean="0"/>
              <a:t>11/4/19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78DDF-F250-CE44-8371-5E4064A0A7FB}" type="slidenum">
              <a:rPr lang="en-US" smtClean="0"/>
              <a:t>‹#›</a:t>
            </a:fld>
            <a:endParaRPr lang="en-US"/>
          </a:p>
        </p:txBody>
      </p:sp>
    </p:spTree>
    <p:extLst>
      <p:ext uri="{BB962C8B-B14F-4D97-AF65-F5344CB8AC3E}">
        <p14:creationId xmlns:p14="http://schemas.microsoft.com/office/powerpoint/2010/main" val="38408153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fas.org/irp/agency/army/arabculture.pdf"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Ayara</a:t>
            </a:r>
            <a:endParaRPr lang="en-US"/>
          </a:p>
          <a:p>
            <a:r>
              <a:rPr lang="en-US"/>
              <a:t>Hello! It’s us, it’s Team 6! </a:t>
            </a:r>
          </a:p>
        </p:txBody>
      </p:sp>
      <p:sp>
        <p:nvSpPr>
          <p:cNvPr id="4" name="Slide Number Placeholder 3"/>
          <p:cNvSpPr>
            <a:spLocks noGrp="1"/>
          </p:cNvSpPr>
          <p:nvPr>
            <p:ph type="sldNum" sz="quarter" idx="5"/>
          </p:nvPr>
        </p:nvSpPr>
        <p:spPr/>
        <p:txBody>
          <a:bodyPr/>
          <a:lstStyle/>
          <a:p>
            <a:fld id="{4AF78DDF-F250-CE44-8371-5E4064A0A7FB}" type="slidenum">
              <a:rPr lang="en-US" smtClean="0"/>
              <a:t>1</a:t>
            </a:fld>
            <a:endParaRPr lang="en-US"/>
          </a:p>
        </p:txBody>
      </p:sp>
    </p:spTree>
    <p:extLst>
      <p:ext uri="{BB962C8B-B14F-4D97-AF65-F5344CB8AC3E}">
        <p14:creationId xmlns:p14="http://schemas.microsoft.com/office/powerpoint/2010/main" val="2375150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Surprisingly, even though UAE is leading the peninsula countries in merchandise trade, Turkey has the highest GDP.</a:t>
            </a:r>
          </a:p>
          <a:p>
            <a:r>
              <a:rPr lang="en-US"/>
              <a:t>There’s a significant difference between UAE and the other countries from the Arabian Peninsula, in terms of Merchandise Trade.</a:t>
            </a:r>
            <a:endParaRPr lang="en-US" sz="1200" b="0" i="0" kern="1200">
              <a:solidFill>
                <a:schemeClr val="tx1"/>
              </a:solidFill>
              <a:effectLst/>
              <a:highlight>
                <a:srgbClr val="FFFF00"/>
              </a:highlight>
              <a:latin typeface="+mn-lt"/>
              <a:ea typeface="+mn-ea"/>
              <a:cs typeface="+mn-cs"/>
            </a:endParaRPr>
          </a:p>
          <a:p>
            <a:r>
              <a:rPr lang="en-US" sz="1200" b="0" i="0" kern="1200">
                <a:solidFill>
                  <a:schemeClr val="tx1"/>
                </a:solidFill>
                <a:effectLst/>
                <a:highlight>
                  <a:srgbClr val="FFFF00"/>
                </a:highlight>
                <a:latin typeface="+mn-lt"/>
                <a:ea typeface="+mn-ea"/>
                <a:cs typeface="+mn-cs"/>
              </a:rPr>
              <a:t>UAE main merchandise trade are oil and natural gas, goods with a relatively high market value and with huge demand, which explains why merchandise trade as % of the GDP for that country is so above the average.</a:t>
            </a:r>
          </a:p>
          <a:p>
            <a:r>
              <a:rPr lang="en-US" sz="1200" b="0" i="0" kern="1200">
                <a:solidFill>
                  <a:schemeClr val="tx1"/>
                </a:solidFill>
                <a:effectLst/>
                <a:highlight>
                  <a:srgbClr val="FFFF00"/>
                </a:highlight>
                <a:latin typeface="+mn-lt"/>
                <a:ea typeface="+mn-ea"/>
                <a:cs typeface="+mn-cs"/>
              </a:rPr>
              <a:t>However in the recent past oil prices have been decreasing, reason why UAE’s GDP might not be as big as the one from Turkey. </a:t>
            </a:r>
          </a:p>
        </p:txBody>
      </p:sp>
      <p:sp>
        <p:nvSpPr>
          <p:cNvPr id="4" name="Slide Number Placeholder 3"/>
          <p:cNvSpPr>
            <a:spLocks noGrp="1"/>
          </p:cNvSpPr>
          <p:nvPr>
            <p:ph type="sldNum" sz="quarter" idx="5"/>
          </p:nvPr>
        </p:nvSpPr>
        <p:spPr/>
        <p:txBody>
          <a:bodyPr/>
          <a:lstStyle/>
          <a:p>
            <a:fld id="{4AF78DDF-F250-CE44-8371-5E4064A0A7FB}" type="slidenum">
              <a:rPr lang="en-US" smtClean="0"/>
              <a:t>10</a:t>
            </a:fld>
            <a:endParaRPr lang="en-US"/>
          </a:p>
        </p:txBody>
      </p:sp>
    </p:spTree>
    <p:extLst>
      <p:ext uri="{BB962C8B-B14F-4D97-AF65-F5344CB8AC3E}">
        <p14:creationId xmlns:p14="http://schemas.microsoft.com/office/powerpoint/2010/main" val="15454305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a:solidFill>
                  <a:schemeClr val="tx1"/>
                </a:solidFill>
                <a:effectLst/>
                <a:highlight>
                  <a:srgbClr val="FFFF00"/>
                </a:highlight>
                <a:latin typeface="+mn-lt"/>
                <a:ea typeface="+mn-ea"/>
                <a:cs typeface="+mn-cs"/>
              </a:rPr>
              <a:t>Reports show that in 2017, UAE’s oil prices keep dropping. Reason for this is that the oil industry has been having a slow but steady growth. Factors to consider for this slow growth is because of hybrid engines becoming more popular, as well as electric vehicles. While carbon levels of oil and gas in these countries are dreadful, their biggest competitors, the United States and Russia, introduced natural gas to the market. </a:t>
            </a:r>
          </a:p>
        </p:txBody>
      </p:sp>
      <p:sp>
        <p:nvSpPr>
          <p:cNvPr id="4" name="Slide Number Placeholder 3"/>
          <p:cNvSpPr>
            <a:spLocks noGrp="1"/>
          </p:cNvSpPr>
          <p:nvPr>
            <p:ph type="sldNum" sz="quarter" idx="5"/>
          </p:nvPr>
        </p:nvSpPr>
        <p:spPr/>
        <p:txBody>
          <a:bodyPr/>
          <a:lstStyle/>
          <a:p>
            <a:fld id="{4AF78DDF-F250-CE44-8371-5E4064A0A7FB}" type="slidenum">
              <a:rPr lang="en-US" smtClean="0"/>
              <a:t>11</a:t>
            </a:fld>
            <a:endParaRPr lang="en-US"/>
          </a:p>
        </p:txBody>
      </p:sp>
    </p:spTree>
    <p:extLst>
      <p:ext uri="{BB962C8B-B14F-4D97-AF65-F5344CB8AC3E}">
        <p14:creationId xmlns:p14="http://schemas.microsoft.com/office/powerpoint/2010/main" val="2564535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the second category, we found a strong correlation between Rural population and prevalence of undernourishment. So in the next slide we are gonna go deeper on these two variables.</a:t>
            </a:r>
          </a:p>
        </p:txBody>
      </p:sp>
      <p:sp>
        <p:nvSpPr>
          <p:cNvPr id="4" name="Slide Number Placeholder 3"/>
          <p:cNvSpPr>
            <a:spLocks noGrp="1"/>
          </p:cNvSpPr>
          <p:nvPr>
            <p:ph type="sldNum" sz="quarter" idx="5"/>
          </p:nvPr>
        </p:nvSpPr>
        <p:spPr/>
        <p:txBody>
          <a:bodyPr/>
          <a:lstStyle/>
          <a:p>
            <a:fld id="{4AF78DDF-F250-CE44-8371-5E4064A0A7FB}" type="slidenum">
              <a:rPr lang="en-US" smtClean="0"/>
              <a:t>12</a:t>
            </a:fld>
            <a:endParaRPr lang="en-US"/>
          </a:p>
        </p:txBody>
      </p:sp>
    </p:spTree>
    <p:extLst>
      <p:ext uri="{BB962C8B-B14F-4D97-AF65-F5344CB8AC3E}">
        <p14:creationId xmlns:p14="http://schemas.microsoft.com/office/powerpoint/2010/main" val="41654974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have here a pretty interesting finding because Yemen has the highest rural population among other countries and also the undernourishment rate.</a:t>
            </a:r>
          </a:p>
          <a:p>
            <a:endParaRPr lang="en-US"/>
          </a:p>
          <a:p>
            <a:r>
              <a:rPr lang="en-US"/>
              <a:t>Why?</a:t>
            </a:r>
          </a:p>
          <a:p>
            <a:endParaRPr lang="en-US"/>
          </a:p>
          <a:p>
            <a:r>
              <a:rPr lang="en-US"/>
              <a:t>Urban areas are only 35% of the country and is not expanding because of the ongoing conflict that is happening in the country since March 2015 that civil war started.</a:t>
            </a:r>
          </a:p>
          <a:p>
            <a:endParaRPr lang="en-US"/>
          </a:p>
          <a:p>
            <a:r>
              <a:rPr lang="en-US" sz="1200" b="0" i="0" kern="1200">
                <a:solidFill>
                  <a:schemeClr val="tx1"/>
                </a:solidFill>
                <a:effectLst/>
                <a:latin typeface="+mn-lt"/>
                <a:ea typeface="+mn-ea"/>
                <a:cs typeface="+mn-cs"/>
              </a:rPr>
              <a:t>Today twenty million </a:t>
            </a:r>
            <a:r>
              <a:rPr lang="en-US" sz="1200" b="1" i="0" kern="1200">
                <a:solidFill>
                  <a:schemeClr val="tx1"/>
                </a:solidFill>
                <a:effectLst/>
                <a:latin typeface="+mn-lt"/>
                <a:ea typeface="+mn-ea"/>
                <a:cs typeface="+mn-cs"/>
              </a:rPr>
              <a:t>Yemenis</a:t>
            </a:r>
            <a:r>
              <a:rPr lang="en-US" sz="1200" b="0" i="0" kern="1200">
                <a:solidFill>
                  <a:schemeClr val="tx1"/>
                </a:solidFill>
                <a:effectLst/>
                <a:latin typeface="+mn-lt"/>
                <a:ea typeface="+mn-ea"/>
                <a:cs typeface="+mn-cs"/>
              </a:rPr>
              <a:t> – around 70 per cent of the population – in the rural areas are food insecure and starving. This </a:t>
            </a:r>
            <a:r>
              <a:rPr lang="en-US" sz="1200" b="1" i="0" kern="1200">
                <a:solidFill>
                  <a:schemeClr val="tx1"/>
                </a:solidFill>
                <a:effectLst/>
                <a:latin typeface="+mn-lt"/>
                <a:ea typeface="+mn-ea"/>
                <a:cs typeface="+mn-cs"/>
              </a:rPr>
              <a:t>famine</a:t>
            </a:r>
            <a:r>
              <a:rPr lang="en-US" sz="1200" b="0" i="0" kern="1200">
                <a:solidFill>
                  <a:schemeClr val="tx1"/>
                </a:solidFill>
                <a:effectLst/>
                <a:latin typeface="+mn-lt"/>
                <a:ea typeface="+mn-ea"/>
                <a:cs typeface="+mn-cs"/>
              </a:rPr>
              <a:t> is being driven by economic factors </a:t>
            </a:r>
            <a:r>
              <a:rPr lang="en-US" sz="1200" b="1" i="0" kern="1200">
                <a:solidFill>
                  <a:schemeClr val="tx1"/>
                </a:solidFill>
                <a:effectLst/>
                <a:latin typeface="+mn-lt"/>
                <a:ea typeface="+mn-ea"/>
                <a:cs typeface="+mn-cs"/>
              </a:rPr>
              <a:t>caused</a:t>
            </a:r>
            <a:r>
              <a:rPr lang="en-US" sz="1200" b="0" i="0" kern="1200">
                <a:solidFill>
                  <a:schemeClr val="tx1"/>
                </a:solidFill>
                <a:effectLst/>
                <a:latin typeface="+mn-lt"/>
                <a:ea typeface="+mn-ea"/>
                <a:cs typeface="+mn-cs"/>
              </a:rPr>
              <a:t> by conflict, rather than a lack of food. Where food donations, are being snatched from the starving.</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Finally, the depreciation of the </a:t>
            </a:r>
            <a:r>
              <a:rPr lang="en-US" sz="1200" b="1" i="0" kern="1200">
                <a:solidFill>
                  <a:schemeClr val="tx1"/>
                </a:solidFill>
                <a:effectLst/>
                <a:latin typeface="+mn-lt"/>
                <a:ea typeface="+mn-ea"/>
                <a:cs typeface="+mn-cs"/>
              </a:rPr>
              <a:t>Yemeni</a:t>
            </a:r>
            <a:r>
              <a:rPr lang="en-US" sz="1200" b="0" i="0" kern="1200">
                <a:solidFill>
                  <a:schemeClr val="tx1"/>
                </a:solidFill>
                <a:effectLst/>
                <a:latin typeface="+mn-lt"/>
                <a:ea typeface="+mn-ea"/>
                <a:cs typeface="+mn-cs"/>
              </a:rPr>
              <a:t> currency has </a:t>
            </a:r>
            <a:r>
              <a:rPr lang="en-US" sz="1200" b="1" i="0" kern="1200">
                <a:solidFill>
                  <a:schemeClr val="tx1"/>
                </a:solidFill>
                <a:effectLst/>
                <a:latin typeface="+mn-lt"/>
                <a:ea typeface="+mn-ea"/>
                <a:cs typeface="+mn-cs"/>
              </a:rPr>
              <a:t>caused</a:t>
            </a:r>
            <a:r>
              <a:rPr lang="en-US" sz="1200" b="0" i="0" kern="1200">
                <a:solidFill>
                  <a:schemeClr val="tx1"/>
                </a:solidFill>
                <a:effectLst/>
                <a:latin typeface="+mn-lt"/>
                <a:ea typeface="+mn-ea"/>
                <a:cs typeface="+mn-cs"/>
              </a:rPr>
              <a:t> food prices to increase, while the soaring cost of fuel has made transport more expensive and has reduce the access to food for most of the rural population in the country.</a:t>
            </a:r>
          </a:p>
        </p:txBody>
      </p:sp>
      <p:sp>
        <p:nvSpPr>
          <p:cNvPr id="4" name="Slide Number Placeholder 3"/>
          <p:cNvSpPr>
            <a:spLocks noGrp="1"/>
          </p:cNvSpPr>
          <p:nvPr>
            <p:ph type="sldNum" sz="quarter" idx="5"/>
          </p:nvPr>
        </p:nvSpPr>
        <p:spPr/>
        <p:txBody>
          <a:bodyPr/>
          <a:lstStyle/>
          <a:p>
            <a:fld id="{4AF78DDF-F250-CE44-8371-5E4064A0A7FB}" type="slidenum">
              <a:rPr lang="en-US" smtClean="0"/>
              <a:t>13</a:t>
            </a:fld>
            <a:endParaRPr lang="en-US"/>
          </a:p>
        </p:txBody>
      </p:sp>
    </p:spTree>
    <p:extLst>
      <p:ext uri="{BB962C8B-B14F-4D97-AF65-F5344CB8AC3E}">
        <p14:creationId xmlns:p14="http://schemas.microsoft.com/office/powerpoint/2010/main" val="2248792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Century Gothic" panose="020B0502020202020204" pitchFamily="34" charset="0"/>
              </a:rPr>
              <a:t>Side-effects of the </a:t>
            </a:r>
            <a:r>
              <a:rPr kumimoji="0" lang="en-US" sz="1800" b="1" i="0" u="none" strike="noStrike" kern="1200" cap="none" spc="0" normalizeH="0" baseline="0" noProof="0">
                <a:ln>
                  <a:noFill/>
                </a:ln>
                <a:solidFill>
                  <a:prstClr val="black"/>
                </a:solidFill>
                <a:effectLst/>
                <a:uLnTx/>
                <a:uFillTx/>
                <a:latin typeface="Century Gothic" panose="020B0502020202020204" pitchFamily="34" charset="0"/>
                <a:ea typeface="+mn-ea"/>
                <a:cs typeface="+mn-cs"/>
              </a:rPr>
              <a:t>Prevalence of Undernourishment: </a:t>
            </a:r>
            <a:r>
              <a:rPr lang="en-US" sz="1200">
                <a:latin typeface="Century Gothic" panose="020B0502020202020204" pitchFamily="34" charset="0"/>
              </a:rPr>
              <a:t>Children in Yemen are suffering from famine and malnutrition</a:t>
            </a:r>
            <a:endParaRPr lang="en-US" sz="1200">
              <a:latin typeface="Century Gothic" panose="020B0502020202020204" pitchFamily="34" charset="0"/>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4AF78DDF-F250-CE44-8371-5E4064A0A7FB}" type="slidenum">
              <a:rPr lang="en-US" smtClean="0"/>
              <a:t>14</a:t>
            </a:fld>
            <a:endParaRPr lang="en-US"/>
          </a:p>
        </p:txBody>
      </p:sp>
    </p:spTree>
    <p:extLst>
      <p:ext uri="{BB962C8B-B14F-4D97-AF65-F5344CB8AC3E}">
        <p14:creationId xmlns:p14="http://schemas.microsoft.com/office/powerpoint/2010/main" val="27387616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4AF78DDF-F250-CE44-8371-5E4064A0A7FB}" type="slidenum">
              <a:rPr lang="en-US" smtClean="0"/>
              <a:t>15</a:t>
            </a:fld>
            <a:endParaRPr lang="en-US"/>
          </a:p>
        </p:txBody>
      </p:sp>
    </p:spTree>
    <p:extLst>
      <p:ext uri="{BB962C8B-B14F-4D97-AF65-F5344CB8AC3E}">
        <p14:creationId xmlns:p14="http://schemas.microsoft.com/office/powerpoint/2010/main" val="7461059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a:t>According to the </a:t>
            </a:r>
            <a:r>
              <a:rPr lang="en-US" b="1" err="1"/>
              <a:t>CyprusMail</a:t>
            </a:r>
            <a:r>
              <a:rPr lang="en-US" b="1"/>
              <a:t>, local newspaper, the financial crisis changed people’s mentality making them wonder if they will have enough money to provide for their children in the upcoming future, or if they will be able to have a decent education and childcare system in the future. Also we found out that </a:t>
            </a:r>
            <a:r>
              <a:rPr lang="en-US" b="1">
                <a:cs typeface="Calibri"/>
              </a:rPr>
              <a:t>women would rather pursue education than having a child because they think that education is a better investment for their money and energy rather than babies. </a:t>
            </a:r>
            <a:endParaRPr lang="en-US" b="1">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cs typeface="Calibri"/>
              </a:rPr>
              <a:t>Also, we found out that in Cyprus there is limited access to childcare which makes it difficult for new parents because babies need a lot of medical attention.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cs typeface="Calibri"/>
              </a:rPr>
              <a:t>Another reason according to the article, is that their maternity leave is not as good as the rest of the world’s.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cs typeface="Calibri"/>
              </a:rPr>
              <a:t>The Cyprus women only get paid 75% of their salary during their time off. According to the citizens, the 25% loss from their salary is already a big portion compared to what they have to spend from having a new child. </a:t>
            </a:r>
          </a:p>
        </p:txBody>
      </p:sp>
      <p:sp>
        <p:nvSpPr>
          <p:cNvPr id="4" name="Slide Number Placeholder 3"/>
          <p:cNvSpPr>
            <a:spLocks noGrp="1"/>
          </p:cNvSpPr>
          <p:nvPr>
            <p:ph type="sldNum" sz="quarter" idx="5"/>
          </p:nvPr>
        </p:nvSpPr>
        <p:spPr/>
        <p:txBody>
          <a:bodyPr/>
          <a:lstStyle/>
          <a:p>
            <a:fld id="{4AF78DDF-F250-CE44-8371-5E4064A0A7FB}" type="slidenum">
              <a:rPr lang="en-US" smtClean="0"/>
              <a:t>16</a:t>
            </a:fld>
            <a:endParaRPr lang="en-US"/>
          </a:p>
        </p:txBody>
      </p:sp>
    </p:spTree>
    <p:extLst>
      <p:ext uri="{BB962C8B-B14F-4D97-AF65-F5344CB8AC3E}">
        <p14:creationId xmlns:p14="http://schemas.microsoft.com/office/powerpoint/2010/main" val="27724893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we can see, when it comes to adolescent fertility rate between women with ages 15-19, Iraq is leading. Causing the country to have a pyramid shaped age demographic. </a:t>
            </a:r>
          </a:p>
          <a:p>
            <a:endParaRPr lang="en-US"/>
          </a:p>
          <a:p>
            <a:r>
              <a:rPr lang="en-US"/>
              <a:t>Iraq has the most women giving birth between those ages. This is mostly due to the fact that Iraq girl get married in an early age. </a:t>
            </a:r>
          </a:p>
          <a:p>
            <a:r>
              <a:rPr lang="en-US"/>
              <a:t>In fact, 24% of Iranian girls get married even before turning 18 and therefore they also start a family earlier than most of the world standards. </a:t>
            </a:r>
          </a:p>
        </p:txBody>
      </p:sp>
      <p:sp>
        <p:nvSpPr>
          <p:cNvPr id="4" name="Slide Number Placeholder 3"/>
          <p:cNvSpPr>
            <a:spLocks noGrp="1"/>
          </p:cNvSpPr>
          <p:nvPr>
            <p:ph type="sldNum" sz="quarter" idx="5"/>
          </p:nvPr>
        </p:nvSpPr>
        <p:spPr/>
        <p:txBody>
          <a:bodyPr/>
          <a:lstStyle/>
          <a:p>
            <a:fld id="{4AF78DDF-F250-CE44-8371-5E4064A0A7FB}" type="slidenum">
              <a:rPr lang="en-US" smtClean="0"/>
              <a:t>17</a:t>
            </a:fld>
            <a:endParaRPr lang="en-US"/>
          </a:p>
        </p:txBody>
      </p:sp>
    </p:spTree>
    <p:extLst>
      <p:ext uri="{BB962C8B-B14F-4D97-AF65-F5344CB8AC3E}">
        <p14:creationId xmlns:p14="http://schemas.microsoft.com/office/powerpoint/2010/main" val="41315601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Reasons behind this are:</a:t>
            </a:r>
          </a:p>
          <a:p>
            <a:endParaRPr lang="en-US"/>
          </a:p>
          <a:p>
            <a:r>
              <a:rPr lang="en-US"/>
              <a:t>…during post-adolescent age</a:t>
            </a:r>
          </a:p>
          <a:p>
            <a:r>
              <a:rPr lang="en-US"/>
              <a:t>This is mostly due to the fact that Iraqi girls get married in an early age. </a:t>
            </a:r>
          </a:p>
          <a:p>
            <a:r>
              <a:rPr lang="en-US"/>
              <a:t>In fact, 24% of Iraqi girls get married even before turning 18. </a:t>
            </a:r>
          </a:p>
          <a:p>
            <a:r>
              <a:rPr lang="en-US"/>
              <a:t>It is in the norm in Iraq, to have big families.</a:t>
            </a:r>
          </a:p>
          <a:p>
            <a:r>
              <a:rPr lang="en-US"/>
              <a:t>Because of the gender norms in Iraq, women have limited choices whether they’re starting a family or not. </a:t>
            </a:r>
          </a:p>
        </p:txBody>
      </p:sp>
      <p:sp>
        <p:nvSpPr>
          <p:cNvPr id="4" name="Slide Number Placeholder 3"/>
          <p:cNvSpPr>
            <a:spLocks noGrp="1"/>
          </p:cNvSpPr>
          <p:nvPr>
            <p:ph type="sldNum" sz="quarter" idx="5"/>
          </p:nvPr>
        </p:nvSpPr>
        <p:spPr/>
        <p:txBody>
          <a:bodyPr/>
          <a:lstStyle/>
          <a:p>
            <a:fld id="{4AF78DDF-F250-CE44-8371-5E4064A0A7FB}" type="slidenum">
              <a:rPr lang="en-US" smtClean="0"/>
              <a:t>18</a:t>
            </a:fld>
            <a:endParaRPr lang="en-US"/>
          </a:p>
        </p:txBody>
      </p:sp>
    </p:spTree>
    <p:extLst>
      <p:ext uri="{BB962C8B-B14F-4D97-AF65-F5344CB8AC3E}">
        <p14:creationId xmlns:p14="http://schemas.microsoft.com/office/powerpoint/2010/main" val="12615795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Firstly, before analyzing this table there’s a few things you should know.</a:t>
            </a:r>
          </a:p>
          <a:p>
            <a:pPr marL="0" lvl="0" indent="0" algn="l" rtl="0">
              <a:spcBef>
                <a:spcPts val="0"/>
              </a:spcBef>
              <a:spcAft>
                <a:spcPts val="0"/>
              </a:spcAft>
              <a:buNone/>
            </a:pPr>
            <a:r>
              <a:rPr lang="en-US"/>
              <a:t>Data from: </a:t>
            </a:r>
            <a:r>
              <a:rPr lang="en-US" sz="1200" b="0" i="0" u="none" strike="noStrike" kern="1200">
                <a:solidFill>
                  <a:schemeClr val="tx1"/>
                </a:solidFill>
                <a:effectLst/>
                <a:latin typeface="+mn-lt"/>
                <a:ea typeface="+mn-ea"/>
                <a:cs typeface="+mn-cs"/>
              </a:rPr>
              <a:t>Bahrain</a:t>
            </a:r>
            <a:r>
              <a:rPr lang="en-US"/>
              <a:t> </a:t>
            </a:r>
            <a:r>
              <a:rPr lang="en-US" sz="1200" b="0" i="0" u="none" strike="noStrike" kern="1200">
                <a:solidFill>
                  <a:schemeClr val="tx1"/>
                </a:solidFill>
                <a:effectLst/>
                <a:latin typeface="+mn-lt"/>
                <a:ea typeface="+mn-ea"/>
                <a:cs typeface="+mn-cs"/>
              </a:rPr>
              <a:t>Cyprus</a:t>
            </a:r>
            <a:r>
              <a:rPr lang="en-US"/>
              <a:t> </a:t>
            </a:r>
            <a:r>
              <a:rPr lang="en-US" sz="1200" b="0" i="0" u="none" strike="noStrike" kern="1200">
                <a:solidFill>
                  <a:schemeClr val="tx1"/>
                </a:solidFill>
                <a:effectLst/>
                <a:latin typeface="+mn-lt"/>
                <a:ea typeface="+mn-ea"/>
                <a:cs typeface="+mn-cs"/>
              </a:rPr>
              <a:t>Iraq</a:t>
            </a:r>
            <a:r>
              <a:rPr lang="en-US"/>
              <a:t> </a:t>
            </a:r>
            <a:r>
              <a:rPr lang="en-US" sz="1200" b="0" i="0" u="none" strike="noStrike" kern="1200">
                <a:solidFill>
                  <a:schemeClr val="tx1"/>
                </a:solidFill>
                <a:effectLst/>
                <a:latin typeface="+mn-lt"/>
                <a:ea typeface="+mn-ea"/>
                <a:cs typeface="+mn-cs"/>
              </a:rPr>
              <a:t>Qatar</a:t>
            </a:r>
            <a:r>
              <a:rPr lang="en-US"/>
              <a:t> </a:t>
            </a:r>
            <a:r>
              <a:rPr lang="en-US" sz="1200" b="0" i="0" u="none" strike="noStrike" kern="1200">
                <a:solidFill>
                  <a:schemeClr val="tx1"/>
                </a:solidFill>
                <a:effectLst/>
                <a:latin typeface="+mn-lt"/>
                <a:ea typeface="+mn-ea"/>
                <a:cs typeface="+mn-cs"/>
              </a:rPr>
              <a:t>Saudi Arabia</a:t>
            </a:r>
            <a:r>
              <a:rPr lang="en-US"/>
              <a:t> </a:t>
            </a:r>
            <a:r>
              <a:rPr lang="en-US" sz="1200" b="0" i="0" u="none" strike="noStrike" kern="1200">
                <a:solidFill>
                  <a:schemeClr val="tx1"/>
                </a:solidFill>
                <a:effectLst/>
                <a:latin typeface="+mn-lt"/>
                <a:ea typeface="+mn-ea"/>
                <a:cs typeface="+mn-cs"/>
              </a:rPr>
              <a:t>Turkey</a:t>
            </a:r>
            <a:r>
              <a:rPr lang="en-US"/>
              <a:t> </a:t>
            </a:r>
            <a:r>
              <a:rPr lang="en-US" sz="1200" b="0" i="0" u="none" strike="noStrike" kern="1200">
                <a:solidFill>
                  <a:schemeClr val="tx1"/>
                </a:solidFill>
                <a:effectLst/>
                <a:latin typeface="+mn-lt"/>
                <a:ea typeface="+mn-ea"/>
                <a:cs typeface="+mn-cs"/>
              </a:rPr>
              <a:t>United Arab Emirates</a:t>
            </a:r>
            <a:r>
              <a:rPr lang="en-US"/>
              <a:t> </a:t>
            </a:r>
            <a:r>
              <a:rPr lang="en-US" sz="1200" b="0" i="0" u="none" strike="noStrike" kern="1200">
                <a:solidFill>
                  <a:schemeClr val="tx1"/>
                </a:solidFill>
                <a:effectLst/>
                <a:latin typeface="+mn-lt"/>
                <a:ea typeface="+mn-ea"/>
                <a:cs typeface="+mn-cs"/>
              </a:rPr>
              <a:t>West Bank</a:t>
            </a:r>
            <a:r>
              <a:rPr lang="en-US"/>
              <a:t> were excluded due to the fact that either the data from the World Bank was missing so we had no terms of comparison.</a:t>
            </a:r>
          </a:p>
          <a:p>
            <a:pPr marL="0" lvl="0" indent="0" algn="l" rtl="0">
              <a:spcBef>
                <a:spcPts val="0"/>
              </a:spcBef>
              <a:spcAft>
                <a:spcPts val="0"/>
              </a:spcAft>
              <a:buNone/>
            </a:pPr>
            <a:r>
              <a:rPr lang="en-US"/>
              <a:t>The new data is all regarding the year of 2016 and it was sourced either from the World Health Organization website or the UNAIDS website.</a:t>
            </a:r>
          </a:p>
          <a:p>
            <a:pPr marL="0" lvl="0" indent="0" algn="l" rtl="0">
              <a:spcBef>
                <a:spcPts val="0"/>
              </a:spcBef>
              <a:spcAft>
                <a:spcPts val="0"/>
              </a:spcAft>
              <a:buNone/>
            </a:pPr>
            <a:r>
              <a:rPr lang="en-US"/>
              <a:t>Assumption: the HIV reported cases were from people in between ages of 15 and 49.</a:t>
            </a:r>
          </a:p>
          <a:p>
            <a:pPr marL="0" lvl="0" indent="0" algn="l" rtl="0">
              <a:spcBef>
                <a:spcPts val="0"/>
              </a:spcBef>
              <a:spcAft>
                <a:spcPts val="0"/>
              </a:spcAft>
              <a:buNone/>
            </a:pPr>
            <a:r>
              <a:rPr lang="en-US"/>
              <a:t>Assumption: the population data it’s only for people aged between 15 to 64.</a:t>
            </a:r>
          </a:p>
          <a:p>
            <a:pPr marL="0" lvl="0" indent="0" algn="l" rtl="0">
              <a:spcBef>
                <a:spcPts val="0"/>
              </a:spcBef>
              <a:spcAft>
                <a:spcPts val="0"/>
              </a:spcAft>
              <a:buNone/>
            </a:pPr>
            <a:endParaRPr lang="en-US"/>
          </a:p>
          <a:p>
            <a:r>
              <a:rPr lang="en-US"/>
              <a:t>According to the World’s Bank data these are the % of population with ages from 15 to 49 that have HIV.</a:t>
            </a:r>
          </a:p>
          <a:p>
            <a:endParaRPr lang="en-US"/>
          </a:p>
          <a:p>
            <a:pPr marL="0" lvl="0" indent="0" algn="l" rtl="0">
              <a:spcBef>
                <a:spcPts val="0"/>
              </a:spcBef>
              <a:spcAft>
                <a:spcPts val="0"/>
              </a:spcAft>
              <a:buNone/>
            </a:pPr>
            <a:r>
              <a:rPr lang="en-US"/>
              <a:t>There is a clear difference between the results from the original Data Set and the New Calculated Data especially in Yemen and Oman.</a:t>
            </a:r>
          </a:p>
          <a:p>
            <a:pPr marL="0" lvl="0" indent="0" algn="l" rtl="0">
              <a:spcBef>
                <a:spcPts val="0"/>
              </a:spcBef>
              <a:spcAft>
                <a:spcPts val="0"/>
              </a:spcAft>
              <a:buNone/>
            </a:pPr>
            <a:endParaRPr lang="en-US"/>
          </a:p>
          <a:p>
            <a:pPr marL="0" lvl="0" indent="0" algn="l" rtl="0">
              <a:spcBef>
                <a:spcPts val="0"/>
              </a:spcBef>
              <a:spcAft>
                <a:spcPts val="0"/>
              </a:spcAft>
              <a:buNone/>
            </a:pPr>
            <a:r>
              <a:rPr lang="en-US"/>
              <a:t>Given this we concluded that the either the HIV cases significantly increase or the countries are not being coherent on their data reporting.</a:t>
            </a:r>
          </a:p>
        </p:txBody>
      </p:sp>
      <p:sp>
        <p:nvSpPr>
          <p:cNvPr id="4" name="Slide Number Placeholder 3"/>
          <p:cNvSpPr>
            <a:spLocks noGrp="1"/>
          </p:cNvSpPr>
          <p:nvPr>
            <p:ph type="sldNum" sz="quarter" idx="5"/>
          </p:nvPr>
        </p:nvSpPr>
        <p:spPr/>
        <p:txBody>
          <a:bodyPr/>
          <a:lstStyle/>
          <a:p>
            <a:fld id="{4AF78DDF-F250-CE44-8371-5E4064A0A7FB}" type="slidenum">
              <a:rPr lang="en-US" smtClean="0"/>
              <a:t>19</a:t>
            </a:fld>
            <a:endParaRPr lang="en-US"/>
          </a:p>
        </p:txBody>
      </p:sp>
    </p:spTree>
    <p:extLst>
      <p:ext uri="{BB962C8B-B14F-4D97-AF65-F5344CB8AC3E}">
        <p14:creationId xmlns:p14="http://schemas.microsoft.com/office/powerpoint/2010/main" val="1710125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today’s agenda..</a:t>
            </a:r>
          </a:p>
          <a:p>
            <a:r>
              <a:rPr lang="en-US"/>
              <a:t>First, I’m </a:t>
            </a:r>
            <a:r>
              <a:rPr lang="en-US" err="1"/>
              <a:t>gonna</a:t>
            </a:r>
            <a:r>
              <a:rPr lang="en-US"/>
              <a:t> talk to you about the overview of what we found out about the data </a:t>
            </a:r>
          </a:p>
        </p:txBody>
      </p:sp>
      <p:sp>
        <p:nvSpPr>
          <p:cNvPr id="4" name="Slide Number Placeholder 3"/>
          <p:cNvSpPr>
            <a:spLocks noGrp="1"/>
          </p:cNvSpPr>
          <p:nvPr>
            <p:ph type="sldNum" sz="quarter" idx="5"/>
          </p:nvPr>
        </p:nvSpPr>
        <p:spPr/>
        <p:txBody>
          <a:bodyPr/>
          <a:lstStyle/>
          <a:p>
            <a:fld id="{4AF78DDF-F250-CE44-8371-5E4064A0A7FB}" type="slidenum">
              <a:rPr lang="en-US" smtClean="0"/>
              <a:t>2</a:t>
            </a:fld>
            <a:endParaRPr lang="en-US"/>
          </a:p>
        </p:txBody>
      </p:sp>
    </p:spTree>
    <p:extLst>
      <p:ext uri="{BB962C8B-B14F-4D97-AF65-F5344CB8AC3E}">
        <p14:creationId xmlns:p14="http://schemas.microsoft.com/office/powerpoint/2010/main" val="156024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a:t>After further investigation we found that Yemen is currently on a civil war, which makes the data gathering process way harder.</a:t>
            </a:r>
          </a:p>
          <a:p>
            <a:pPr marL="0" lvl="0" indent="0" algn="l" rtl="0">
              <a:spcBef>
                <a:spcPts val="0"/>
              </a:spcBef>
              <a:spcAft>
                <a:spcPts val="0"/>
              </a:spcAft>
              <a:buNone/>
            </a:pPr>
            <a:endParaRPr lang="en-US"/>
          </a:p>
          <a:p>
            <a:pPr marL="0" lvl="0" indent="0" algn="l" rtl="0">
              <a:spcBef>
                <a:spcPts val="0"/>
              </a:spcBef>
              <a:spcAft>
                <a:spcPts val="0"/>
              </a:spcAft>
              <a:buNone/>
            </a:pPr>
            <a:r>
              <a:rPr lang="en-US"/>
              <a:t>There’s also a lot of suspicious that the money provided by the UN and other international organizations is not being spent on what was originally meant for. </a:t>
            </a:r>
          </a:p>
          <a:p>
            <a:pPr marL="0" lvl="0" indent="0" algn="l" rtl="0">
              <a:spcBef>
                <a:spcPts val="0"/>
              </a:spcBef>
              <a:spcAft>
                <a:spcPts val="0"/>
              </a:spcAft>
              <a:buNone/>
            </a:pPr>
            <a:endParaRPr lang="en-US"/>
          </a:p>
          <a:p>
            <a:pPr marL="0" lvl="0" indent="0" algn="l" rtl="0">
              <a:spcBef>
                <a:spcPts val="0"/>
              </a:spcBef>
              <a:spcAft>
                <a:spcPts val="0"/>
              </a:spcAft>
              <a:buNone/>
            </a:pPr>
            <a:r>
              <a:rPr lang="en-US"/>
              <a:t>This made us conclude that even though the data might come from an apparently reliable source (World Bank) we should always keep a critical sense. </a:t>
            </a:r>
          </a:p>
          <a:p>
            <a:endParaRPr lang="en-US"/>
          </a:p>
        </p:txBody>
      </p:sp>
      <p:sp>
        <p:nvSpPr>
          <p:cNvPr id="4" name="Slide Number Placeholder 3"/>
          <p:cNvSpPr>
            <a:spLocks noGrp="1"/>
          </p:cNvSpPr>
          <p:nvPr>
            <p:ph type="sldNum" sz="quarter" idx="5"/>
          </p:nvPr>
        </p:nvSpPr>
        <p:spPr/>
        <p:txBody>
          <a:bodyPr/>
          <a:lstStyle/>
          <a:p>
            <a:fld id="{4AF78DDF-F250-CE44-8371-5E4064A0A7FB}" type="slidenum">
              <a:rPr lang="en-US" smtClean="0"/>
              <a:t>20</a:t>
            </a:fld>
            <a:endParaRPr lang="en-US"/>
          </a:p>
        </p:txBody>
      </p:sp>
    </p:spTree>
    <p:extLst>
      <p:ext uri="{BB962C8B-B14F-4D97-AF65-F5344CB8AC3E}">
        <p14:creationId xmlns:p14="http://schemas.microsoft.com/office/powerpoint/2010/main" val="25805250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Socio-Economic</a:t>
            </a:r>
          </a:p>
          <a:p>
            <a:pPr lvl="1"/>
            <a:r>
              <a:rPr lang="en-US" dirty="0"/>
              <a:t>We found a slight correlation between the countries population and surfaces and their respective GDP. PWC argued that this might be a favorable market condition.</a:t>
            </a:r>
          </a:p>
          <a:p>
            <a:pPr lvl="1"/>
            <a:r>
              <a:rPr lang="en-US" dirty="0"/>
              <a:t>Oil Industry, typical from that area is becoming less profitable, as other countries invest on renewable energy and perform better.</a:t>
            </a:r>
          </a:p>
          <a:p>
            <a:endParaRPr lang="en-US" dirty="0"/>
          </a:p>
          <a:p>
            <a:r>
              <a:rPr lang="en-US" b="1" dirty="0"/>
              <a:t>Healthcare</a:t>
            </a:r>
          </a:p>
          <a:p>
            <a:pPr lvl="1"/>
            <a:r>
              <a:rPr lang="en-US" dirty="0"/>
              <a:t>In certain countries there are ongoing conflicts that difficult the spread of contraceptive methods as well as the health awareness. </a:t>
            </a:r>
          </a:p>
          <a:p>
            <a:pPr lvl="1"/>
            <a:r>
              <a:rPr lang="en-US" dirty="0"/>
              <a:t>However the birth rates in given areas are declining due to financial crisis, in others, tradition and religion makes this indicator boost</a:t>
            </a:r>
          </a:p>
          <a:p>
            <a:pPr lvl="1"/>
            <a:r>
              <a:rPr lang="en-US" dirty="0"/>
              <a:t>Even though the data might come from apparently reliable sources, analysts should maintain a critical sense </a:t>
            </a:r>
          </a:p>
          <a:p>
            <a:endParaRPr lang="en-US" dirty="0"/>
          </a:p>
          <a:p>
            <a:r>
              <a:rPr lang="en-US" b="1" dirty="0"/>
              <a:t>Socio-Economic and Healthcare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Countries with the highest GDP have the lowest undernourishment. </a:t>
            </a:r>
          </a:p>
          <a:p>
            <a:r>
              <a:rPr lang="en-US" dirty="0"/>
              <a:t>          Countries with the lowest GDP are showing lower rates of HIV, opposing to our intuition.</a:t>
            </a:r>
          </a:p>
          <a:p>
            <a:r>
              <a:rPr lang="en-US" dirty="0"/>
              <a:t>          This re-enforces the idea that we should keep a critical sense when analyzing stuff and not to draw conclusions based on a single piece of dataset or information.</a:t>
            </a:r>
          </a:p>
          <a:p>
            <a:r>
              <a:rPr lang="en-US"/>
              <a:t>          Finally, countries from the Arabian Peninsula seem to be doing better on socio-economic aspects than healthcare.</a:t>
            </a:r>
          </a:p>
        </p:txBody>
      </p:sp>
      <p:sp>
        <p:nvSpPr>
          <p:cNvPr id="4" name="Slide Number Placeholder 3"/>
          <p:cNvSpPr>
            <a:spLocks noGrp="1"/>
          </p:cNvSpPr>
          <p:nvPr>
            <p:ph type="sldNum" sz="quarter" idx="5"/>
          </p:nvPr>
        </p:nvSpPr>
        <p:spPr/>
        <p:txBody>
          <a:bodyPr/>
          <a:lstStyle/>
          <a:p>
            <a:fld id="{4AF78DDF-F250-CE44-8371-5E4064A0A7FB}" type="slidenum">
              <a:rPr lang="en-US" smtClean="0"/>
              <a:t>21</a:t>
            </a:fld>
            <a:endParaRPr lang="en-US"/>
          </a:p>
        </p:txBody>
      </p:sp>
    </p:spTree>
    <p:extLst>
      <p:ext uri="{BB962C8B-B14F-4D97-AF65-F5344CB8AC3E}">
        <p14:creationId xmlns:p14="http://schemas.microsoft.com/office/powerpoint/2010/main" val="34092348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What are the strongest correlation?</a:t>
            </a:r>
          </a:p>
          <a:p>
            <a:pPr lvl="1"/>
            <a:r>
              <a:rPr lang="en-US"/>
              <a:t>Use </a:t>
            </a:r>
            <a:r>
              <a:rPr lang="en-US" err="1"/>
              <a:t>Shreyak’s</a:t>
            </a:r>
            <a:r>
              <a:rPr lang="en-US"/>
              <a:t> correlation indicator (should or should not be there)</a:t>
            </a:r>
          </a:p>
          <a:p>
            <a:endParaRPr lang="en-US"/>
          </a:p>
        </p:txBody>
      </p:sp>
      <p:sp>
        <p:nvSpPr>
          <p:cNvPr id="4" name="Slide Number Placeholder 3"/>
          <p:cNvSpPr>
            <a:spLocks noGrp="1"/>
          </p:cNvSpPr>
          <p:nvPr>
            <p:ph type="sldNum" sz="quarter" idx="5"/>
          </p:nvPr>
        </p:nvSpPr>
        <p:spPr/>
        <p:txBody>
          <a:bodyPr/>
          <a:lstStyle/>
          <a:p>
            <a:fld id="{4AF78DDF-F250-CE44-8371-5E4064A0A7FB}" type="slidenum">
              <a:rPr lang="en-US" smtClean="0"/>
              <a:t>23</a:t>
            </a:fld>
            <a:endParaRPr lang="en-US"/>
          </a:p>
        </p:txBody>
      </p:sp>
    </p:spTree>
    <p:extLst>
      <p:ext uri="{BB962C8B-B14F-4D97-AF65-F5344CB8AC3E}">
        <p14:creationId xmlns:p14="http://schemas.microsoft.com/office/powerpoint/2010/main" val="521419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Iraq, Kuwait, Oman, Qatar highest industry are countries known to have oil, which is commodity capable of significantly impacting the world economy. </a:t>
            </a:r>
          </a:p>
          <a:p>
            <a:endParaRPr lang="en-US"/>
          </a:p>
          <a:p>
            <a:r>
              <a:rPr lang="en-US"/>
              <a:t>Being oil as their major trade becoming so pricy and with a lot of demand, most of the times when a country has this goods to offer, this represents a huge part of the country’s economy.  </a:t>
            </a:r>
          </a:p>
        </p:txBody>
      </p:sp>
      <p:sp>
        <p:nvSpPr>
          <p:cNvPr id="4" name="Slide Number Placeholder 3"/>
          <p:cNvSpPr>
            <a:spLocks noGrp="1"/>
          </p:cNvSpPr>
          <p:nvPr>
            <p:ph type="sldNum" sz="quarter" idx="5"/>
          </p:nvPr>
        </p:nvSpPr>
        <p:spPr/>
        <p:txBody>
          <a:bodyPr/>
          <a:lstStyle/>
          <a:p>
            <a:fld id="{4AF78DDF-F250-CE44-8371-5E4064A0A7FB}" type="slidenum">
              <a:rPr lang="en-US" smtClean="0"/>
              <a:t>24</a:t>
            </a:fld>
            <a:endParaRPr lang="en-US"/>
          </a:p>
        </p:txBody>
      </p:sp>
    </p:spTree>
    <p:extLst>
      <p:ext uri="{BB962C8B-B14F-4D97-AF65-F5344CB8AC3E}">
        <p14:creationId xmlns:p14="http://schemas.microsoft.com/office/powerpoint/2010/main" val="10160600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Saudi, Oman, Turkey in descending order</a:t>
            </a:r>
          </a:p>
          <a:p>
            <a:endParaRPr lang="en-US"/>
          </a:p>
          <a:p>
            <a:endParaRPr lang="en-US"/>
          </a:p>
          <a:p>
            <a:endParaRPr lang="en-US"/>
          </a:p>
          <a:p>
            <a:r>
              <a:rPr lang="en-US"/>
              <a:t>We used a couple of variables to check correlations bet any of them.</a:t>
            </a:r>
          </a:p>
          <a:p>
            <a:r>
              <a:rPr lang="en-US"/>
              <a:t>There does not seem to have any strong correlations with the mentioned variables.</a:t>
            </a:r>
          </a:p>
          <a:p>
            <a:r>
              <a:rPr lang="en-US"/>
              <a:t>Although there are negative correlations between life expect and prevalence of undernourishment and rural population</a:t>
            </a:r>
          </a:p>
        </p:txBody>
      </p:sp>
      <p:sp>
        <p:nvSpPr>
          <p:cNvPr id="4" name="Slide Number Placeholder 3"/>
          <p:cNvSpPr>
            <a:spLocks noGrp="1"/>
          </p:cNvSpPr>
          <p:nvPr>
            <p:ph type="sldNum" sz="quarter" idx="5"/>
          </p:nvPr>
        </p:nvSpPr>
        <p:spPr/>
        <p:txBody>
          <a:bodyPr/>
          <a:lstStyle/>
          <a:p>
            <a:fld id="{4AF78DDF-F250-CE44-8371-5E4064A0A7FB}" type="slidenum">
              <a:rPr lang="en-US" smtClean="0"/>
              <a:t>25</a:t>
            </a:fld>
            <a:endParaRPr lang="en-US"/>
          </a:p>
        </p:txBody>
      </p:sp>
    </p:spTree>
    <p:extLst>
      <p:ext uri="{BB962C8B-B14F-4D97-AF65-F5344CB8AC3E}">
        <p14:creationId xmlns:p14="http://schemas.microsoft.com/office/powerpoint/2010/main" val="37637554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AF78DDF-F250-CE44-8371-5E4064A0A7FB}" type="slidenum">
              <a:rPr lang="en-US" smtClean="0"/>
              <a:t>26</a:t>
            </a:fld>
            <a:endParaRPr lang="en-US"/>
          </a:p>
        </p:txBody>
      </p:sp>
    </p:spTree>
    <p:extLst>
      <p:ext uri="{BB962C8B-B14F-4D97-AF65-F5344CB8AC3E}">
        <p14:creationId xmlns:p14="http://schemas.microsoft.com/office/powerpoint/2010/main" val="34240345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AF78DDF-F250-CE44-8371-5E4064A0A7FB}" type="slidenum">
              <a:rPr lang="en-US" smtClean="0"/>
              <a:t>27</a:t>
            </a:fld>
            <a:endParaRPr lang="en-US"/>
          </a:p>
        </p:txBody>
      </p:sp>
    </p:spTree>
    <p:extLst>
      <p:ext uri="{BB962C8B-B14F-4D97-AF65-F5344CB8AC3E}">
        <p14:creationId xmlns:p14="http://schemas.microsoft.com/office/powerpoint/2010/main" val="16148306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the overview of our collected data, we were provided 68 variables. 15 countries to observe. While we have 358 missing values, which covers 35.1% of our entire data set.</a:t>
            </a:r>
          </a:p>
        </p:txBody>
      </p:sp>
      <p:sp>
        <p:nvSpPr>
          <p:cNvPr id="4" name="Slide Number Placeholder 3"/>
          <p:cNvSpPr>
            <a:spLocks noGrp="1"/>
          </p:cNvSpPr>
          <p:nvPr>
            <p:ph type="sldNum" sz="quarter" idx="5"/>
          </p:nvPr>
        </p:nvSpPr>
        <p:spPr/>
        <p:txBody>
          <a:bodyPr/>
          <a:lstStyle/>
          <a:p>
            <a:fld id="{4AF78DDF-F250-CE44-8371-5E4064A0A7FB}" type="slidenum">
              <a:rPr lang="en-US" smtClean="0"/>
              <a:t>3</a:t>
            </a:fld>
            <a:endParaRPr lang="en-US"/>
          </a:p>
        </p:txBody>
      </p:sp>
    </p:spTree>
    <p:extLst>
      <p:ext uri="{BB962C8B-B14F-4D97-AF65-F5344CB8AC3E}">
        <p14:creationId xmlns:p14="http://schemas.microsoft.com/office/powerpoint/2010/main" val="2756646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3. Drop data: missing columns, we dropped data because the information we found in the World Bank is from different time between 2000 and 2018. Not comparable or inconsistent with our 2017 data and we still have a lot more to analyze from.</a:t>
            </a:r>
          </a:p>
          <a:p>
            <a:endParaRPr lang="en-US" dirty="0"/>
          </a:p>
          <a:p>
            <a:r>
              <a:rPr lang="en-US" sz="2200" b="1" dirty="0">
                <a:latin typeface="Century Gothic" panose="020B0502020202020204" pitchFamily="34" charset="0"/>
              </a:rPr>
              <a:t>Missing Columns </a:t>
            </a:r>
          </a:p>
          <a:p>
            <a:r>
              <a:rPr lang="en-US" sz="2200" dirty="0">
                <a:latin typeface="Century Gothic" panose="020B0502020202020204" pitchFamily="34" charset="0"/>
              </a:rPr>
              <a:t>Educational Attainment: </a:t>
            </a:r>
            <a:r>
              <a:rPr lang="en-US" sz="2400" dirty="0"/>
              <a:t>Much political control exists over schools.</a:t>
            </a:r>
            <a:endParaRPr lang="en-US" sz="2200" dirty="0">
              <a:latin typeface="Century Gothic" panose="020B0502020202020204" pitchFamily="34" charset="0"/>
            </a:endParaRPr>
          </a:p>
          <a:p>
            <a:r>
              <a:rPr lang="en-US" sz="2200" dirty="0">
                <a:latin typeface="Century Gothic" panose="020B0502020202020204" pitchFamily="34" charset="0"/>
              </a:rPr>
              <a:t>- </a:t>
            </a:r>
            <a:r>
              <a:rPr lang="en-US" sz="2400" dirty="0">
                <a:hlinkClick r:id="rId3"/>
              </a:rPr>
              <a:t>https://fas.org/irp/agency/army/arabculture.pdf</a:t>
            </a:r>
            <a:endParaRPr lang="en-US" sz="2200" dirty="0">
              <a:latin typeface="Century Gothic" panose="020B0502020202020204" pitchFamily="34" charset="0"/>
            </a:endParaRPr>
          </a:p>
          <a:p>
            <a:r>
              <a:rPr lang="en-US" sz="2200" dirty="0">
                <a:latin typeface="Century Gothic" panose="020B0502020202020204" pitchFamily="34" charset="0"/>
              </a:rPr>
              <a:t>Employment Rate</a:t>
            </a:r>
          </a:p>
          <a:p>
            <a:r>
              <a:rPr lang="en-US" sz="2200" dirty="0">
                <a:latin typeface="Century Gothic" panose="020B0502020202020204" pitchFamily="34" charset="0"/>
              </a:rPr>
              <a:t>GINI index</a:t>
            </a:r>
          </a:p>
          <a:p>
            <a:r>
              <a:rPr lang="en-US" sz="2200" dirty="0">
                <a:latin typeface="Century Gothic" panose="020B0502020202020204" pitchFamily="34" charset="0"/>
              </a:rPr>
              <a:t>Income Share</a:t>
            </a:r>
          </a:p>
          <a:p>
            <a:r>
              <a:rPr lang="en-US" sz="2200" dirty="0">
                <a:latin typeface="Century Gothic" panose="020B0502020202020204" pitchFamily="34" charset="0"/>
              </a:rPr>
              <a:t>Literacy Rate</a:t>
            </a:r>
          </a:p>
          <a:p>
            <a:r>
              <a:rPr lang="en-US" sz="2200" dirty="0">
                <a:latin typeface="Century Gothic" panose="020B0502020202020204" pitchFamily="34" charset="0"/>
              </a:rPr>
              <a:t>Poverty Rate</a:t>
            </a:r>
            <a:endParaRPr lang="en-US" sz="2200" b="1" dirty="0">
              <a:latin typeface="Century Gothic" panose="020B0502020202020204" pitchFamily="34" charset="0"/>
            </a:endParaRPr>
          </a:p>
          <a:p>
            <a:endParaRPr lang="en-US" sz="2200" b="1" dirty="0">
              <a:latin typeface="Century Gothic" panose="020B0502020202020204" pitchFamily="34" charset="0"/>
            </a:endParaRPr>
          </a:p>
          <a:p>
            <a:r>
              <a:rPr lang="en-US" sz="2200" b="1" dirty="0">
                <a:latin typeface="Century Gothic" panose="020B0502020202020204" pitchFamily="34" charset="0"/>
              </a:rPr>
              <a:t>Missing Values</a:t>
            </a:r>
          </a:p>
          <a:p>
            <a:r>
              <a:rPr lang="en-US" sz="2200" dirty="0">
                <a:latin typeface="Century Gothic" panose="020B0502020202020204" pitchFamily="34" charset="0"/>
              </a:rPr>
              <a:t>Tax Revenue;</a:t>
            </a:r>
          </a:p>
          <a:p>
            <a:r>
              <a:rPr lang="en-US" sz="2200" dirty="0">
                <a:latin typeface="Century Gothic" panose="020B0502020202020204" pitchFamily="34" charset="0"/>
              </a:rPr>
              <a:t>Prevalence of HIV;</a:t>
            </a:r>
          </a:p>
          <a:p>
            <a:r>
              <a:rPr lang="en-US" sz="2200" dirty="0">
                <a:latin typeface="Century Gothic" panose="020B0502020202020204" pitchFamily="34" charset="0"/>
              </a:rPr>
              <a:t>Military Experience;</a:t>
            </a:r>
            <a:endParaRPr lang="en-US" sz="2200" dirty="0">
              <a:latin typeface="Century Gothic" panose="020B0502020202020204" pitchFamily="34" charset="0"/>
              <a:cs typeface="Calibri"/>
            </a:endParaRPr>
          </a:p>
          <a:p>
            <a:r>
              <a:rPr lang="en-US" sz="2200" dirty="0">
                <a:latin typeface="Century Gothic" panose="020B0502020202020204" pitchFamily="34" charset="0"/>
              </a:rPr>
              <a:t>Educational Attainment</a:t>
            </a:r>
          </a:p>
          <a:p>
            <a:endParaRPr lang="en-US" sz="2200" dirty="0">
              <a:latin typeface="Century Gothic" panose="020B0502020202020204" pitchFamily="34" charset="0"/>
            </a:endParaRPr>
          </a:p>
          <a:p>
            <a:r>
              <a:rPr lang="en-US" sz="2200" b="1" dirty="0">
                <a:latin typeface="Century Gothic" panose="020B0502020202020204" pitchFamily="34" charset="0"/>
              </a:rPr>
              <a:t>(We don’t need to mention all of them; just categories)</a:t>
            </a:r>
          </a:p>
          <a:p>
            <a:endParaRPr lang="en-US" dirty="0"/>
          </a:p>
        </p:txBody>
      </p:sp>
      <p:sp>
        <p:nvSpPr>
          <p:cNvPr id="4" name="Slide Number Placeholder 3"/>
          <p:cNvSpPr>
            <a:spLocks noGrp="1"/>
          </p:cNvSpPr>
          <p:nvPr>
            <p:ph type="sldNum" sz="quarter" idx="5"/>
          </p:nvPr>
        </p:nvSpPr>
        <p:spPr/>
        <p:txBody>
          <a:bodyPr/>
          <a:lstStyle/>
          <a:p>
            <a:fld id="{4AF78DDF-F250-CE44-8371-5E4064A0A7FB}" type="slidenum">
              <a:rPr lang="en-US" smtClean="0"/>
              <a:t>4</a:t>
            </a:fld>
            <a:endParaRPr lang="en-US"/>
          </a:p>
        </p:txBody>
      </p:sp>
    </p:spTree>
    <p:extLst>
      <p:ext uri="{BB962C8B-B14F-4D97-AF65-F5344CB8AC3E}">
        <p14:creationId xmlns:p14="http://schemas.microsoft.com/office/powerpoint/2010/main" val="18613000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If data was significant (common sense), we use the mean</a:t>
            </a:r>
          </a:p>
          <a:p>
            <a:r>
              <a:rPr lang="en-US"/>
              <a:t>Otherwise we dropped it, why? Because we didn’t wanted to influence other findings</a:t>
            </a:r>
          </a:p>
          <a:p>
            <a:r>
              <a:rPr lang="en-US"/>
              <a:t>If its only one or two value we looked into the WBD</a:t>
            </a:r>
          </a:p>
          <a:p>
            <a:endParaRPr lang="en-US"/>
          </a:p>
          <a:p>
            <a:r>
              <a:rPr lang="en-US"/>
              <a:t>Garbage in – Garbage out: if the date you bad data, your findings will be misleading you</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Syria example: we had to drop Syria.</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t>No data available due to the war situation;</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t>Couldn’t use the average because countries like UAE and Turkey were really high. Means that the average is too high for a country like Syria.</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a:p>
        </p:txBody>
      </p:sp>
      <p:sp>
        <p:nvSpPr>
          <p:cNvPr id="4" name="Slide Number Placeholder 3"/>
          <p:cNvSpPr>
            <a:spLocks noGrp="1"/>
          </p:cNvSpPr>
          <p:nvPr>
            <p:ph type="sldNum" sz="quarter" idx="5"/>
          </p:nvPr>
        </p:nvSpPr>
        <p:spPr/>
        <p:txBody>
          <a:bodyPr/>
          <a:lstStyle/>
          <a:p>
            <a:fld id="{4AF78DDF-F250-CE44-8371-5E4064A0A7FB}" type="slidenum">
              <a:rPr lang="en-US" smtClean="0"/>
              <a:t>5</a:t>
            </a:fld>
            <a:endParaRPr lang="en-US"/>
          </a:p>
        </p:txBody>
      </p:sp>
    </p:spTree>
    <p:extLst>
      <p:ext uri="{BB962C8B-B14F-4D97-AF65-F5344CB8AC3E}">
        <p14:creationId xmlns:p14="http://schemas.microsoft.com/office/powerpoint/2010/main" val="29561402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categorized the indicators broadly</a:t>
            </a:r>
          </a:p>
        </p:txBody>
      </p:sp>
      <p:sp>
        <p:nvSpPr>
          <p:cNvPr id="4" name="Slide Number Placeholder 3"/>
          <p:cNvSpPr>
            <a:spLocks noGrp="1"/>
          </p:cNvSpPr>
          <p:nvPr>
            <p:ph type="sldNum" sz="quarter" idx="5"/>
          </p:nvPr>
        </p:nvSpPr>
        <p:spPr/>
        <p:txBody>
          <a:bodyPr/>
          <a:lstStyle/>
          <a:p>
            <a:fld id="{4AF78DDF-F250-CE44-8371-5E4064A0A7FB}" type="slidenum">
              <a:rPr lang="en-US" smtClean="0"/>
              <a:t>6</a:t>
            </a:fld>
            <a:endParaRPr lang="en-US"/>
          </a:p>
        </p:txBody>
      </p:sp>
    </p:spTree>
    <p:extLst>
      <p:ext uri="{BB962C8B-B14F-4D97-AF65-F5344CB8AC3E}">
        <p14:creationId xmlns:p14="http://schemas.microsoft.com/office/powerpoint/2010/main" val="738445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found out that surface area and population total are positively correlated, however our strongest finding was the GDP and total population correlation. </a:t>
            </a:r>
          </a:p>
          <a:p>
            <a:endParaRPr lang="en-US"/>
          </a:p>
          <a:p>
            <a:r>
              <a:rPr lang="en-US"/>
              <a:t>We found a possible reason for this correlation. According to PWC companies are shifting operations to a more regional level. </a:t>
            </a:r>
          </a:p>
          <a:p>
            <a:r>
              <a:rPr lang="en-US"/>
              <a:t>This phenomenon is called internationalization and according to a framework designed by the consulting firm, one of the key factors is Market Potential. </a:t>
            </a:r>
          </a:p>
          <a:p>
            <a:r>
              <a:rPr lang="en-US"/>
              <a:t>Therefore, in a more populated area or simply a bigger area, there’s a bigger potential market where companies operate and create more money, boosting the GDP.</a:t>
            </a:r>
          </a:p>
        </p:txBody>
      </p:sp>
      <p:sp>
        <p:nvSpPr>
          <p:cNvPr id="4" name="Slide Number Placeholder 3"/>
          <p:cNvSpPr>
            <a:spLocks noGrp="1"/>
          </p:cNvSpPr>
          <p:nvPr>
            <p:ph type="sldNum" sz="quarter" idx="5"/>
          </p:nvPr>
        </p:nvSpPr>
        <p:spPr/>
        <p:txBody>
          <a:bodyPr/>
          <a:lstStyle/>
          <a:p>
            <a:fld id="{4AF78DDF-F250-CE44-8371-5E4064A0A7FB}" type="slidenum">
              <a:rPr lang="en-US" smtClean="0"/>
              <a:t>7</a:t>
            </a:fld>
            <a:endParaRPr lang="en-US"/>
          </a:p>
        </p:txBody>
      </p:sp>
    </p:spTree>
    <p:extLst>
      <p:ext uri="{BB962C8B-B14F-4D97-AF65-F5344CB8AC3E}">
        <p14:creationId xmlns:p14="http://schemas.microsoft.com/office/powerpoint/2010/main" val="9880561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support our findings:</a:t>
            </a:r>
          </a:p>
          <a:p>
            <a:endParaRPr lang="en-US"/>
          </a:p>
          <a:p>
            <a:r>
              <a:rPr lang="en-US"/>
              <a:t>Turkey is a (mostly) Asian country and due to its strategic location, as well as their main industries performance’s (manufacturing, agriculture and tourism industries) the country’s GDP peaked in 2017.</a:t>
            </a:r>
          </a:p>
          <a:p>
            <a:r>
              <a:rPr lang="en-US"/>
              <a:t>In 2017 </a:t>
            </a:r>
            <a:r>
              <a:rPr lang="en-US" sz="1200" b="0" i="0" kern="1200">
                <a:solidFill>
                  <a:schemeClr val="tx1"/>
                </a:solidFill>
                <a:effectLst/>
                <a:highlight>
                  <a:srgbClr val="FFFF00"/>
                </a:highlight>
                <a:latin typeface="+mn-lt"/>
                <a:ea typeface="+mn-ea"/>
                <a:cs typeface="+mn-cs"/>
              </a:rPr>
              <a:t>the benchmark index of Turkey's stock market, set a new record high.</a:t>
            </a:r>
          </a:p>
          <a:p>
            <a:r>
              <a:rPr lang="en-US" sz="1200" b="0" i="0" kern="1200">
                <a:solidFill>
                  <a:schemeClr val="tx1"/>
                </a:solidFill>
                <a:effectLst/>
                <a:latin typeface="+mn-lt"/>
                <a:ea typeface="+mn-ea"/>
                <a:cs typeface="+mn-cs"/>
              </a:rPr>
              <a:t>Turkish companies’ foreign direct investment outflow has increased by 10 times over the past 15 years.</a:t>
            </a:r>
          </a:p>
          <a:p>
            <a:r>
              <a:rPr lang="en-US" sz="1200" b="0" i="0" kern="1200">
                <a:solidFill>
                  <a:schemeClr val="tx1"/>
                </a:solidFill>
                <a:effectLst/>
                <a:highlight>
                  <a:srgbClr val="FFFF00"/>
                </a:highlight>
                <a:latin typeface="+mn-lt"/>
                <a:ea typeface="+mn-ea"/>
                <a:cs typeface="+mn-cs"/>
              </a:rPr>
              <a:t>Renewable energy goals for 2023 were surpassed in 2017, indicating that the country is performing quite well in this sector.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These explains why it’s so far on the 4</a:t>
            </a:r>
            <a:r>
              <a:rPr lang="en-US" baseline="30000"/>
              <a:t>th</a:t>
            </a:r>
            <a:r>
              <a:rPr lang="en-US"/>
              <a:t> quartile. </a:t>
            </a:r>
          </a:p>
          <a:p>
            <a:endParaRPr lang="en-US"/>
          </a:p>
          <a:p>
            <a:r>
              <a:rPr lang="en-US"/>
              <a:t>Saudi Arabia is the country from the Arabian peninsula with widest land mass.</a:t>
            </a:r>
          </a:p>
          <a:p>
            <a:endParaRPr lang="en-US"/>
          </a:p>
          <a:p>
            <a:r>
              <a:rPr lang="en-US"/>
              <a:t>However Saudi Arabia is a considerably big country in surface less than 1% of its area its habitable and its only been established as a country in 1932.</a:t>
            </a:r>
          </a:p>
          <a:p>
            <a:endParaRPr lang="en-US"/>
          </a:p>
          <a:p>
            <a:r>
              <a:rPr lang="en-US"/>
              <a:t>We then realized that Turkey and Saudi Arabia were amongst the countries with more population as well as GDP. </a:t>
            </a:r>
          </a:p>
          <a:p>
            <a:r>
              <a:rPr lang="en-US"/>
              <a:t>Therefore we dug deeper and we found… (next slide)</a:t>
            </a:r>
          </a:p>
        </p:txBody>
      </p:sp>
      <p:sp>
        <p:nvSpPr>
          <p:cNvPr id="4" name="Slide Number Placeholder 3"/>
          <p:cNvSpPr>
            <a:spLocks noGrp="1"/>
          </p:cNvSpPr>
          <p:nvPr>
            <p:ph type="sldNum" sz="quarter" idx="5"/>
          </p:nvPr>
        </p:nvSpPr>
        <p:spPr/>
        <p:txBody>
          <a:bodyPr/>
          <a:lstStyle/>
          <a:p>
            <a:fld id="{4AF78DDF-F250-CE44-8371-5E4064A0A7FB}" type="slidenum">
              <a:rPr lang="en-US" smtClean="0"/>
              <a:t>8</a:t>
            </a:fld>
            <a:endParaRPr lang="en-US"/>
          </a:p>
        </p:txBody>
      </p:sp>
    </p:spTree>
    <p:extLst>
      <p:ext uri="{BB962C8B-B14F-4D97-AF65-F5344CB8AC3E}">
        <p14:creationId xmlns:p14="http://schemas.microsoft.com/office/powerpoint/2010/main" val="2407089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Regression analysis demonstrated some positive correlation (upward trend line) between population and GDP among the countries from the Arabian Peninsula which supports our findings.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To be clear, correlation is not super strong but it’s definitely a positive one. After further research we came to the conclusion that 5 out of 10 from the top 10 most populated countries in the world, were also the biggest economies (in terms of GDP) in 2017. </a:t>
            </a:r>
          </a:p>
          <a:p>
            <a:endParaRPr lang="en-US"/>
          </a:p>
          <a:p>
            <a:r>
              <a:rPr lang="en-US"/>
              <a:t>Japan </a:t>
            </a:r>
            <a:endParaRPr lang="en-US">
              <a:cs typeface="Calibri"/>
            </a:endParaRPr>
          </a:p>
          <a:p>
            <a:r>
              <a:rPr lang="en-US"/>
              <a:t>Brazil</a:t>
            </a:r>
            <a:endParaRPr lang="en-US">
              <a:cs typeface="Calibri"/>
            </a:endParaRPr>
          </a:p>
          <a:p>
            <a:r>
              <a:rPr lang="en-US"/>
              <a:t>India</a:t>
            </a:r>
            <a:endParaRPr lang="en-US">
              <a:cs typeface="Calibri"/>
            </a:endParaRPr>
          </a:p>
          <a:p>
            <a:r>
              <a:rPr lang="en-US"/>
              <a:t>US</a:t>
            </a:r>
            <a:endParaRPr lang="en-US">
              <a:cs typeface="Calibri"/>
            </a:endParaRPr>
          </a:p>
          <a:p>
            <a:r>
              <a:rPr lang="en-US"/>
              <a:t>China</a:t>
            </a:r>
            <a:endParaRPr lang="en-US">
              <a:cs typeface="Calibri"/>
            </a:endParaRPr>
          </a:p>
        </p:txBody>
      </p:sp>
      <p:sp>
        <p:nvSpPr>
          <p:cNvPr id="4" name="Slide Number Placeholder 3"/>
          <p:cNvSpPr>
            <a:spLocks noGrp="1"/>
          </p:cNvSpPr>
          <p:nvPr>
            <p:ph type="sldNum" sz="quarter" idx="5"/>
          </p:nvPr>
        </p:nvSpPr>
        <p:spPr/>
        <p:txBody>
          <a:bodyPr/>
          <a:lstStyle/>
          <a:p>
            <a:fld id="{4AF78DDF-F250-CE44-8371-5E4064A0A7FB}" type="slidenum">
              <a:rPr lang="en-US" smtClean="0"/>
              <a:t>9</a:t>
            </a:fld>
            <a:endParaRPr lang="en-US"/>
          </a:p>
        </p:txBody>
      </p:sp>
    </p:spTree>
    <p:extLst>
      <p:ext uri="{BB962C8B-B14F-4D97-AF65-F5344CB8AC3E}">
        <p14:creationId xmlns:p14="http://schemas.microsoft.com/office/powerpoint/2010/main" val="406942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11/4/19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18.tiff"/><Relationship Id="rId3" Type="http://schemas.openxmlformats.org/officeDocument/2006/relationships/image" Target="../media/image13.png"/><Relationship Id="rId7" Type="http://schemas.openxmlformats.org/officeDocument/2006/relationships/image" Target="../media/image17.tif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6.tiff"/><Relationship Id="rId5" Type="http://schemas.openxmlformats.org/officeDocument/2006/relationships/image" Target="../media/image15.tiff"/><Relationship Id="rId4" Type="http://schemas.openxmlformats.org/officeDocument/2006/relationships/image" Target="../media/image14.tiff"/><Relationship Id="rId9" Type="http://schemas.openxmlformats.org/officeDocument/2006/relationships/image" Target="../media/image19.tiff"/></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hyperlink" Target="https://cyprus-mail.com/old/2018/11/09/cyprus-has-the-lowest-birth-rate-in-the-world/" TargetMode="External"/><Relationship Id="rId13" Type="http://schemas.openxmlformats.org/officeDocument/2006/relationships/hyperlink" Target="https://www.who.int/" TargetMode="External"/><Relationship Id="rId18" Type="http://schemas.openxmlformats.org/officeDocument/2006/relationships/hyperlink" Target="https://www.weforum.org/agenda/2017/03/worlds-biggest-economies-in-2017/" TargetMode="External"/><Relationship Id="rId3" Type="http://schemas.openxmlformats.org/officeDocument/2006/relationships/hyperlink" Target="http://www.atlasofurbanexpansion.org/cities/view/Sana" TargetMode="External"/><Relationship Id="rId21" Type="http://schemas.openxmlformats.org/officeDocument/2006/relationships/hyperlink" Target="https://www.unicef.org/press-releases/malnutrition-amongst-children-yemen-all-time-high-warns-unicef" TargetMode="External"/><Relationship Id="rId7" Type="http://schemas.openxmlformats.org/officeDocument/2006/relationships/hyperlink" Target="https://data.worldbank.org/" TargetMode="External"/><Relationship Id="rId12" Type="http://schemas.openxmlformats.org/officeDocument/2006/relationships/hyperlink" Target="https://www.worldatlas.com/articles/what-are-the-biggest-industries-in-turkey.html" TargetMode="External"/><Relationship Id="rId17" Type="http://schemas.openxmlformats.org/officeDocument/2006/relationships/hyperlink" Target="https://www.saudiembassy.net/history" TargetMode="External"/><Relationship Id="rId2" Type="http://schemas.openxmlformats.org/officeDocument/2006/relationships/notesSlide" Target="../notesSlides/notesSlide26.xml"/><Relationship Id="rId16" Type="http://schemas.openxmlformats.org/officeDocument/2006/relationships/hyperlink" Target="https://en.wikipedia.org/wiki/Economy_of_Turkey" TargetMode="External"/><Relationship Id="rId20" Type="http://schemas.openxmlformats.org/officeDocument/2006/relationships/hyperlink" Target="https://deloitte.wsj.com/cio/2017/02/09/2017-oil-and-gas-industry-outlook/" TargetMode="External"/><Relationship Id="rId1" Type="http://schemas.openxmlformats.org/officeDocument/2006/relationships/slideLayout" Target="../slideLayouts/slideLayout2.xml"/><Relationship Id="rId6" Type="http://schemas.openxmlformats.org/officeDocument/2006/relationships/hyperlink" Target="https://blogs.lse.ac.uk/mec/2017/06/12/yemens-rural-population-ignored-in-an-already-forgotten-war/" TargetMode="External"/><Relationship Id="rId11" Type="http://schemas.openxmlformats.org/officeDocument/2006/relationships/hyperlink" Target="https://www.girlsnotbrides.org/child-marriage/iraq/" TargetMode="External"/><Relationship Id="rId24" Type="http://schemas.openxmlformats.org/officeDocument/2006/relationships/hyperlink" Target="https://www.aljazeera.com/indepth/features/forgotten-living-hiv-war-ravaged-yemen-190112193247959.html" TargetMode="External"/><Relationship Id="rId5" Type="http://schemas.openxmlformats.org/officeDocument/2006/relationships/hyperlink" Target="http://worldpopulationreview.com/countries/yemen-population/" TargetMode="External"/><Relationship Id="rId15" Type="http://schemas.openxmlformats.org/officeDocument/2006/relationships/hyperlink" Target="https://tradingeconomics.com/turkey/gdp-growth" TargetMode="External"/><Relationship Id="rId23" Type="http://schemas.openxmlformats.org/officeDocument/2006/relationships/hyperlink" Target="https://www.bbc.com/news/world-middle-east-46469168" TargetMode="External"/><Relationship Id="rId10" Type="http://schemas.openxmlformats.org/officeDocument/2006/relationships/hyperlink" Target="https://www.ft.com/content/89bbcf7e-3380-11e9-bd3a-8b2a211d90d5" TargetMode="External"/><Relationship Id="rId19" Type="http://schemas.openxmlformats.org/officeDocument/2006/relationships/hyperlink" Target="https://www.khaleejtimes.com/business/energy/uae-revises-petrol-prices-for-november-" TargetMode="External"/><Relationship Id="rId4" Type="http://schemas.openxmlformats.org/officeDocument/2006/relationships/hyperlink" Target="http://worldpopulationreview.com/countries/cyprus-population/" TargetMode="External"/><Relationship Id="rId9" Type="http://schemas.openxmlformats.org/officeDocument/2006/relationships/hyperlink" Target="https://www.bbc.com/news/magazine-25849945" TargetMode="External"/><Relationship Id="rId14" Type="http://schemas.openxmlformats.org/officeDocument/2006/relationships/hyperlink" Target="https://fas.org/irp/agency/army/arabculture.pdf" TargetMode="External"/><Relationship Id="rId22" Type="http://schemas.openxmlformats.org/officeDocument/2006/relationships/hyperlink" Target="http://www.emro.who.int/asd/country-activitie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000"/>
            <a:lum/>
          </a:blip>
          <a:srcRect/>
          <a:stretch>
            <a:fillRect t="-33000" b="-33000"/>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05D6A0-E2CE-CE4F-A518-42A47F6D8B7D}"/>
              </a:ext>
            </a:extLst>
          </p:cNvPr>
          <p:cNvSpPr txBox="1"/>
          <p:nvPr/>
        </p:nvSpPr>
        <p:spPr>
          <a:xfrm>
            <a:off x="2212565" y="2505364"/>
            <a:ext cx="7766870" cy="1015663"/>
          </a:xfrm>
          <a:prstGeom prst="rect">
            <a:avLst/>
          </a:prstGeom>
          <a:noFill/>
        </p:spPr>
        <p:txBody>
          <a:bodyPr wrap="none" rtlCol="0">
            <a:spAutoFit/>
          </a:bodyPr>
          <a:lstStyle/>
          <a:p>
            <a:r>
              <a:rPr lang="en-US" sz="6000" b="1">
                <a:latin typeface="Century Gothic" panose="020B0502020202020204" pitchFamily="34" charset="0"/>
              </a:rPr>
              <a:t>ARABIAN PENINSULA</a:t>
            </a:r>
          </a:p>
        </p:txBody>
      </p:sp>
      <p:sp>
        <p:nvSpPr>
          <p:cNvPr id="14" name="Subtitle 6">
            <a:extLst>
              <a:ext uri="{FF2B5EF4-FFF2-40B4-BE49-F238E27FC236}">
                <a16:creationId xmlns:a16="http://schemas.microsoft.com/office/drawing/2014/main" id="{071410DE-9F07-CF42-8854-D3EF1C346C94}"/>
              </a:ext>
            </a:extLst>
          </p:cNvPr>
          <p:cNvSpPr txBox="1">
            <a:spLocks/>
          </p:cNvSpPr>
          <p:nvPr/>
        </p:nvSpPr>
        <p:spPr>
          <a:xfrm>
            <a:off x="0" y="5889356"/>
            <a:ext cx="12113172" cy="9686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200" b="1"/>
              <a:t>TEAM 6</a:t>
            </a:r>
          </a:p>
          <a:p>
            <a:pPr marL="0" indent="0" algn="ctr">
              <a:buNone/>
            </a:pPr>
            <a:r>
              <a:rPr lang="en-US" sz="2200" err="1"/>
              <a:t>Ayara</a:t>
            </a:r>
            <a:r>
              <a:rPr lang="en-US" sz="2200"/>
              <a:t> </a:t>
            </a:r>
            <a:r>
              <a:rPr lang="en-US" sz="2200" err="1"/>
              <a:t>Pontioso</a:t>
            </a:r>
            <a:r>
              <a:rPr lang="en-US" sz="2200"/>
              <a:t> | Francisco Coelho | </a:t>
            </a:r>
            <a:r>
              <a:rPr lang="en-US" sz="2200" err="1"/>
              <a:t>Shreyak</a:t>
            </a:r>
            <a:r>
              <a:rPr lang="en-US" sz="2200"/>
              <a:t> </a:t>
            </a:r>
            <a:r>
              <a:rPr lang="en-US" sz="2200" err="1"/>
              <a:t>Vashisht</a:t>
            </a:r>
            <a:r>
              <a:rPr lang="en-US" sz="2200"/>
              <a:t> |Tanai Torres | </a:t>
            </a:r>
            <a:r>
              <a:rPr lang="en-US" sz="2200" err="1"/>
              <a:t>Jinjie</a:t>
            </a:r>
            <a:r>
              <a:rPr lang="en-US" sz="2200"/>
              <a:t> Gao | </a:t>
            </a:r>
            <a:r>
              <a:rPr lang="en-US" sz="2200" err="1"/>
              <a:t>Jundi</a:t>
            </a:r>
            <a:r>
              <a:rPr lang="en-US" sz="2200"/>
              <a:t> Ren</a:t>
            </a:r>
          </a:p>
          <a:p>
            <a:pPr algn="ctr"/>
            <a:endParaRPr lang="en-US" sz="2200"/>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D5C0A78-3667-534D-A02D-6963889A759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2603" y="2309911"/>
            <a:ext cx="5802930" cy="3339579"/>
          </a:xfrm>
          <a:ln>
            <a:solidFill>
              <a:schemeClr val="tx1"/>
            </a:solidFill>
          </a:ln>
        </p:spPr>
      </p:pic>
      <p:pic>
        <p:nvPicPr>
          <p:cNvPr id="7" name="Picture 6">
            <a:extLst>
              <a:ext uri="{FF2B5EF4-FFF2-40B4-BE49-F238E27FC236}">
                <a16:creationId xmlns:a16="http://schemas.microsoft.com/office/drawing/2014/main" id="{319E442A-EB0F-2942-B847-0F0FFBBCE6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39630" y="2309910"/>
            <a:ext cx="5971950" cy="3339579"/>
          </a:xfrm>
          <a:prstGeom prst="rect">
            <a:avLst/>
          </a:prstGeom>
          <a:ln>
            <a:solidFill>
              <a:schemeClr val="tx1"/>
            </a:solidFill>
          </a:ln>
        </p:spPr>
      </p:pic>
      <p:sp>
        <p:nvSpPr>
          <p:cNvPr id="6" name="Oval 5">
            <a:extLst>
              <a:ext uri="{FF2B5EF4-FFF2-40B4-BE49-F238E27FC236}">
                <a16:creationId xmlns:a16="http://schemas.microsoft.com/office/drawing/2014/main" id="{CCF91C56-74AC-9841-B565-EDD6DD3A4057}"/>
              </a:ext>
            </a:extLst>
          </p:cNvPr>
          <p:cNvSpPr/>
          <p:nvPr/>
        </p:nvSpPr>
        <p:spPr>
          <a:xfrm>
            <a:off x="4152900" y="2438400"/>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E21014D5-1702-6E42-B795-A966A29C6798}"/>
              </a:ext>
            </a:extLst>
          </p:cNvPr>
          <p:cNvSpPr/>
          <p:nvPr/>
        </p:nvSpPr>
        <p:spPr>
          <a:xfrm>
            <a:off x="10979150" y="2362200"/>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B648C6A-B6B2-9445-B9A6-AD975B1E728B}"/>
              </a:ext>
            </a:extLst>
          </p:cNvPr>
          <p:cNvSpPr txBox="1"/>
          <p:nvPr/>
        </p:nvSpPr>
        <p:spPr>
          <a:xfrm>
            <a:off x="1941461" y="1825344"/>
            <a:ext cx="2185214" cy="369332"/>
          </a:xfrm>
          <a:prstGeom prst="rect">
            <a:avLst/>
          </a:prstGeom>
          <a:noFill/>
        </p:spPr>
        <p:txBody>
          <a:bodyPr wrap="none" rtlCol="0">
            <a:spAutoFit/>
          </a:bodyPr>
          <a:lstStyle/>
          <a:p>
            <a:r>
              <a:rPr lang="en-US" b="1">
                <a:latin typeface="Century Gothic" panose="020B0502020202020204" pitchFamily="34" charset="0"/>
              </a:rPr>
              <a:t>GDP (current US$)</a:t>
            </a:r>
          </a:p>
        </p:txBody>
      </p:sp>
      <p:sp>
        <p:nvSpPr>
          <p:cNvPr id="9" name="TextBox 8">
            <a:extLst>
              <a:ext uri="{FF2B5EF4-FFF2-40B4-BE49-F238E27FC236}">
                <a16:creationId xmlns:a16="http://schemas.microsoft.com/office/drawing/2014/main" id="{FAB67523-1AD1-8C4B-AF7D-3F4CAA01823F}"/>
              </a:ext>
            </a:extLst>
          </p:cNvPr>
          <p:cNvSpPr txBox="1"/>
          <p:nvPr/>
        </p:nvSpPr>
        <p:spPr>
          <a:xfrm>
            <a:off x="7290194" y="1825344"/>
            <a:ext cx="3597460" cy="369332"/>
          </a:xfrm>
          <a:prstGeom prst="rect">
            <a:avLst/>
          </a:prstGeom>
          <a:noFill/>
        </p:spPr>
        <p:txBody>
          <a:bodyPr wrap="none" rtlCol="0">
            <a:spAutoFit/>
          </a:bodyPr>
          <a:lstStyle/>
          <a:p>
            <a:r>
              <a:rPr lang="en-US" b="1">
                <a:latin typeface="Century Gothic" panose="020B0502020202020204" pitchFamily="34" charset="0"/>
              </a:rPr>
              <a:t>Merchandise Trade (% of GDP)</a:t>
            </a:r>
          </a:p>
        </p:txBody>
      </p:sp>
      <p:sp>
        <p:nvSpPr>
          <p:cNvPr id="11" name="Title 1">
            <a:extLst>
              <a:ext uri="{FF2B5EF4-FFF2-40B4-BE49-F238E27FC236}">
                <a16:creationId xmlns:a16="http://schemas.microsoft.com/office/drawing/2014/main" id="{AA8FC81E-38CC-3744-9F34-D57D5B8AA8D8}"/>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SOCIO-ECONOMIC FINDINGS</a:t>
            </a:r>
          </a:p>
        </p:txBody>
      </p:sp>
      <p:sp>
        <p:nvSpPr>
          <p:cNvPr id="10" name="TextBox 9">
            <a:extLst>
              <a:ext uri="{FF2B5EF4-FFF2-40B4-BE49-F238E27FC236}">
                <a16:creationId xmlns:a16="http://schemas.microsoft.com/office/drawing/2014/main" id="{72D27AD8-D780-CF49-9C25-A8DADFB7210B}"/>
              </a:ext>
            </a:extLst>
          </p:cNvPr>
          <p:cNvSpPr txBox="1"/>
          <p:nvPr/>
        </p:nvSpPr>
        <p:spPr>
          <a:xfrm>
            <a:off x="4724400" y="2531863"/>
            <a:ext cx="699715" cy="295673"/>
          </a:xfrm>
          <a:prstGeom prst="rect">
            <a:avLst/>
          </a:prstGeom>
          <a:noFill/>
        </p:spPr>
        <p:txBody>
          <a:bodyPr wrap="none" rtlCol="0">
            <a:spAutoFit/>
          </a:bodyPr>
          <a:lstStyle/>
          <a:p>
            <a:r>
              <a:rPr lang="en-US" sz="1100">
                <a:latin typeface="Century Gothic" panose="020B0502020202020204" pitchFamily="34" charset="0"/>
              </a:rPr>
              <a:t>Turkey</a:t>
            </a:r>
            <a:endParaRPr lang="en-US" sz="1000">
              <a:latin typeface="Century Gothic" panose="020B0502020202020204" pitchFamily="34" charset="0"/>
            </a:endParaRPr>
          </a:p>
        </p:txBody>
      </p:sp>
      <p:sp>
        <p:nvSpPr>
          <p:cNvPr id="12" name="TextBox 11">
            <a:extLst>
              <a:ext uri="{FF2B5EF4-FFF2-40B4-BE49-F238E27FC236}">
                <a16:creationId xmlns:a16="http://schemas.microsoft.com/office/drawing/2014/main" id="{1A17B4D2-3B8E-E544-B56C-0CE825E3DF51}"/>
              </a:ext>
            </a:extLst>
          </p:cNvPr>
          <p:cNvSpPr txBox="1"/>
          <p:nvPr/>
        </p:nvSpPr>
        <p:spPr>
          <a:xfrm>
            <a:off x="10363635" y="2472695"/>
            <a:ext cx="457176" cy="261610"/>
          </a:xfrm>
          <a:prstGeom prst="rect">
            <a:avLst/>
          </a:prstGeom>
          <a:noFill/>
        </p:spPr>
        <p:txBody>
          <a:bodyPr wrap="none" rtlCol="0">
            <a:spAutoFit/>
          </a:bodyPr>
          <a:lstStyle/>
          <a:p>
            <a:r>
              <a:rPr lang="en-US" sz="1100">
                <a:latin typeface="Century Gothic" panose="020B0502020202020204" pitchFamily="34" charset="0"/>
              </a:rPr>
              <a:t>UAE</a:t>
            </a:r>
          </a:p>
        </p:txBody>
      </p:sp>
    </p:spTree>
    <p:extLst>
      <p:ext uri="{BB962C8B-B14F-4D97-AF65-F5344CB8AC3E}">
        <p14:creationId xmlns:p14="http://schemas.microsoft.com/office/powerpoint/2010/main" val="3128162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4A343A9-C99E-E34C-8CED-F7ED78CC6761}"/>
              </a:ext>
            </a:extLst>
          </p:cNvPr>
          <p:cNvPicPr>
            <a:picLocks noChangeAspect="1"/>
          </p:cNvPicPr>
          <p:nvPr/>
        </p:nvPicPr>
        <p:blipFill>
          <a:blip r:embed="rId3"/>
          <a:stretch>
            <a:fillRect/>
          </a:stretch>
        </p:blipFill>
        <p:spPr>
          <a:xfrm>
            <a:off x="753811" y="1500187"/>
            <a:ext cx="5315453" cy="3176743"/>
          </a:xfrm>
          <a:prstGeom prst="rect">
            <a:avLst/>
          </a:prstGeom>
          <a:ln>
            <a:solidFill>
              <a:schemeClr val="tx1"/>
            </a:solidFill>
          </a:ln>
        </p:spPr>
      </p:pic>
      <p:pic>
        <p:nvPicPr>
          <p:cNvPr id="5" name="Picture 4">
            <a:extLst>
              <a:ext uri="{FF2B5EF4-FFF2-40B4-BE49-F238E27FC236}">
                <a16:creationId xmlns:a16="http://schemas.microsoft.com/office/drawing/2014/main" id="{33CE5E0A-F746-464E-97FB-447E9AF63F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9723" y="1500187"/>
            <a:ext cx="4780278" cy="4295586"/>
          </a:xfrm>
          <a:prstGeom prst="rect">
            <a:avLst/>
          </a:prstGeom>
          <a:ln>
            <a:solidFill>
              <a:schemeClr val="tx1"/>
            </a:solidFill>
          </a:ln>
        </p:spPr>
      </p:pic>
      <p:sp>
        <p:nvSpPr>
          <p:cNvPr id="6" name="Title 1">
            <a:extLst>
              <a:ext uri="{FF2B5EF4-FFF2-40B4-BE49-F238E27FC236}">
                <a16:creationId xmlns:a16="http://schemas.microsoft.com/office/drawing/2014/main" id="{E350E3B6-1432-3A40-BC04-A01BC2F3E80C}"/>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SOCIO-ECONOMIC NEWS</a:t>
            </a:r>
          </a:p>
        </p:txBody>
      </p:sp>
    </p:spTree>
    <p:extLst>
      <p:ext uri="{BB962C8B-B14F-4D97-AF65-F5344CB8AC3E}">
        <p14:creationId xmlns:p14="http://schemas.microsoft.com/office/powerpoint/2010/main" val="976396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CD0EF55-7DE9-BE4D-A687-BF20CECA68C5}"/>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 b="22432"/>
          <a:stretch/>
        </p:blipFill>
        <p:spPr>
          <a:xfrm>
            <a:off x="2330429" y="1289939"/>
            <a:ext cx="7531142" cy="5202936"/>
          </a:xfrm>
        </p:spPr>
      </p:pic>
      <p:pic>
        <p:nvPicPr>
          <p:cNvPr id="3" name="Picture 2">
            <a:extLst>
              <a:ext uri="{FF2B5EF4-FFF2-40B4-BE49-F238E27FC236}">
                <a16:creationId xmlns:a16="http://schemas.microsoft.com/office/drawing/2014/main" id="{428670A7-D198-AB44-9B0A-D59E0CCD9545}"/>
              </a:ext>
            </a:extLst>
          </p:cNvPr>
          <p:cNvPicPr>
            <a:picLocks noChangeAspect="1"/>
          </p:cNvPicPr>
          <p:nvPr/>
        </p:nvPicPr>
        <p:blipFill>
          <a:blip r:embed="rId4"/>
          <a:stretch>
            <a:fillRect/>
          </a:stretch>
        </p:blipFill>
        <p:spPr>
          <a:xfrm>
            <a:off x="6215107" y="4438067"/>
            <a:ext cx="279082" cy="2179498"/>
          </a:xfrm>
          <a:prstGeom prst="rect">
            <a:avLst/>
          </a:prstGeom>
        </p:spPr>
      </p:pic>
      <p:pic>
        <p:nvPicPr>
          <p:cNvPr id="7" name="Picture 6">
            <a:extLst>
              <a:ext uri="{FF2B5EF4-FFF2-40B4-BE49-F238E27FC236}">
                <a16:creationId xmlns:a16="http://schemas.microsoft.com/office/drawing/2014/main" id="{342765B3-7142-3D41-B7B5-54E1AB0E697A}"/>
              </a:ext>
            </a:extLst>
          </p:cNvPr>
          <p:cNvPicPr>
            <a:picLocks noChangeAspect="1"/>
          </p:cNvPicPr>
          <p:nvPr/>
        </p:nvPicPr>
        <p:blipFill>
          <a:blip r:embed="rId5"/>
          <a:stretch>
            <a:fillRect/>
          </a:stretch>
        </p:blipFill>
        <p:spPr>
          <a:xfrm>
            <a:off x="6962042" y="4379771"/>
            <a:ext cx="279082" cy="1209356"/>
          </a:xfrm>
          <a:prstGeom prst="rect">
            <a:avLst/>
          </a:prstGeom>
        </p:spPr>
      </p:pic>
      <p:pic>
        <p:nvPicPr>
          <p:cNvPr id="9" name="Picture 8">
            <a:extLst>
              <a:ext uri="{FF2B5EF4-FFF2-40B4-BE49-F238E27FC236}">
                <a16:creationId xmlns:a16="http://schemas.microsoft.com/office/drawing/2014/main" id="{DB10AB9D-D2A5-6B40-B042-2C79212D3330}"/>
              </a:ext>
            </a:extLst>
          </p:cNvPr>
          <p:cNvPicPr>
            <a:picLocks noChangeAspect="1"/>
          </p:cNvPicPr>
          <p:nvPr/>
        </p:nvPicPr>
        <p:blipFill>
          <a:blip r:embed="rId6"/>
          <a:stretch>
            <a:fillRect/>
          </a:stretch>
        </p:blipFill>
        <p:spPr>
          <a:xfrm>
            <a:off x="7649344" y="4438067"/>
            <a:ext cx="332240" cy="1608044"/>
          </a:xfrm>
          <a:prstGeom prst="rect">
            <a:avLst/>
          </a:prstGeom>
        </p:spPr>
      </p:pic>
      <p:pic>
        <p:nvPicPr>
          <p:cNvPr id="11" name="Picture 10">
            <a:extLst>
              <a:ext uri="{FF2B5EF4-FFF2-40B4-BE49-F238E27FC236}">
                <a16:creationId xmlns:a16="http://schemas.microsoft.com/office/drawing/2014/main" id="{012D03B9-2E07-1F4C-B030-4DBF468B29E5}"/>
              </a:ext>
            </a:extLst>
          </p:cNvPr>
          <p:cNvPicPr>
            <a:picLocks noChangeAspect="1"/>
          </p:cNvPicPr>
          <p:nvPr/>
        </p:nvPicPr>
        <p:blipFill>
          <a:blip r:embed="rId7"/>
          <a:stretch>
            <a:fillRect/>
          </a:stretch>
        </p:blipFill>
        <p:spPr>
          <a:xfrm>
            <a:off x="8417116" y="4442025"/>
            <a:ext cx="279082" cy="1714361"/>
          </a:xfrm>
          <a:prstGeom prst="rect">
            <a:avLst/>
          </a:prstGeom>
        </p:spPr>
      </p:pic>
      <p:pic>
        <p:nvPicPr>
          <p:cNvPr id="13" name="Picture 12">
            <a:extLst>
              <a:ext uri="{FF2B5EF4-FFF2-40B4-BE49-F238E27FC236}">
                <a16:creationId xmlns:a16="http://schemas.microsoft.com/office/drawing/2014/main" id="{A146883D-B5AC-D147-9BA0-A1BD34474780}"/>
              </a:ext>
            </a:extLst>
          </p:cNvPr>
          <p:cNvPicPr>
            <a:picLocks noChangeAspect="1"/>
          </p:cNvPicPr>
          <p:nvPr/>
        </p:nvPicPr>
        <p:blipFill>
          <a:blip r:embed="rId8"/>
          <a:stretch>
            <a:fillRect/>
          </a:stretch>
        </p:blipFill>
        <p:spPr>
          <a:xfrm>
            <a:off x="7172117" y="5713817"/>
            <a:ext cx="304800" cy="1020614"/>
          </a:xfrm>
          <a:prstGeom prst="rect">
            <a:avLst/>
          </a:prstGeom>
        </p:spPr>
      </p:pic>
      <p:pic>
        <p:nvPicPr>
          <p:cNvPr id="15" name="Picture 14">
            <a:extLst>
              <a:ext uri="{FF2B5EF4-FFF2-40B4-BE49-F238E27FC236}">
                <a16:creationId xmlns:a16="http://schemas.microsoft.com/office/drawing/2014/main" id="{8E00A001-BC97-814C-B16D-35F2C8E68F0E}"/>
              </a:ext>
            </a:extLst>
          </p:cNvPr>
          <p:cNvPicPr>
            <a:picLocks noChangeAspect="1"/>
          </p:cNvPicPr>
          <p:nvPr/>
        </p:nvPicPr>
        <p:blipFill>
          <a:blip r:embed="rId8"/>
          <a:stretch>
            <a:fillRect/>
          </a:stretch>
        </p:blipFill>
        <p:spPr>
          <a:xfrm>
            <a:off x="7991951" y="6141004"/>
            <a:ext cx="440392" cy="593427"/>
          </a:xfrm>
          <a:prstGeom prst="rect">
            <a:avLst/>
          </a:prstGeom>
        </p:spPr>
      </p:pic>
      <p:pic>
        <p:nvPicPr>
          <p:cNvPr id="16" name="Picture 15">
            <a:extLst>
              <a:ext uri="{FF2B5EF4-FFF2-40B4-BE49-F238E27FC236}">
                <a16:creationId xmlns:a16="http://schemas.microsoft.com/office/drawing/2014/main" id="{06895674-20DD-7146-923D-AA28F1F96AE2}"/>
              </a:ext>
            </a:extLst>
          </p:cNvPr>
          <p:cNvPicPr>
            <a:picLocks noChangeAspect="1"/>
          </p:cNvPicPr>
          <p:nvPr/>
        </p:nvPicPr>
        <p:blipFill>
          <a:blip r:embed="rId8"/>
          <a:stretch>
            <a:fillRect/>
          </a:stretch>
        </p:blipFill>
        <p:spPr>
          <a:xfrm>
            <a:off x="8688217" y="6165718"/>
            <a:ext cx="440392" cy="568713"/>
          </a:xfrm>
          <a:prstGeom prst="rect">
            <a:avLst/>
          </a:prstGeom>
        </p:spPr>
      </p:pic>
      <p:sp>
        <p:nvSpPr>
          <p:cNvPr id="19" name="Title 1">
            <a:extLst>
              <a:ext uri="{FF2B5EF4-FFF2-40B4-BE49-F238E27FC236}">
                <a16:creationId xmlns:a16="http://schemas.microsoft.com/office/drawing/2014/main" id="{5C67247A-0E4A-B041-9887-917F020C3DF1}"/>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HEALTHCARE</a:t>
            </a:r>
          </a:p>
        </p:txBody>
      </p:sp>
      <p:pic>
        <p:nvPicPr>
          <p:cNvPr id="20" name="Picture 19">
            <a:extLst>
              <a:ext uri="{FF2B5EF4-FFF2-40B4-BE49-F238E27FC236}">
                <a16:creationId xmlns:a16="http://schemas.microsoft.com/office/drawing/2014/main" id="{E63DA994-269E-BC4D-B4A4-2115DA6FF303}"/>
              </a:ext>
            </a:extLst>
          </p:cNvPr>
          <p:cNvPicPr>
            <a:picLocks noChangeAspect="1"/>
          </p:cNvPicPr>
          <p:nvPr/>
        </p:nvPicPr>
        <p:blipFill>
          <a:blip r:embed="rId9"/>
          <a:stretch>
            <a:fillRect/>
          </a:stretch>
        </p:blipFill>
        <p:spPr>
          <a:xfrm>
            <a:off x="6867538" y="5500011"/>
            <a:ext cx="393700" cy="1092200"/>
          </a:xfrm>
          <a:prstGeom prst="rect">
            <a:avLst/>
          </a:prstGeom>
        </p:spPr>
      </p:pic>
      <p:pic>
        <p:nvPicPr>
          <p:cNvPr id="21" name="Picture 20">
            <a:extLst>
              <a:ext uri="{FF2B5EF4-FFF2-40B4-BE49-F238E27FC236}">
                <a16:creationId xmlns:a16="http://schemas.microsoft.com/office/drawing/2014/main" id="{18EEEC28-E87A-7F41-A3A6-AB6F5FEC2C47}"/>
              </a:ext>
            </a:extLst>
          </p:cNvPr>
          <p:cNvPicPr>
            <a:picLocks noChangeAspect="1"/>
          </p:cNvPicPr>
          <p:nvPr/>
        </p:nvPicPr>
        <p:blipFill>
          <a:blip r:embed="rId9"/>
          <a:stretch>
            <a:fillRect/>
          </a:stretch>
        </p:blipFill>
        <p:spPr>
          <a:xfrm>
            <a:off x="7658984" y="6029472"/>
            <a:ext cx="252657" cy="700919"/>
          </a:xfrm>
          <a:prstGeom prst="rect">
            <a:avLst/>
          </a:prstGeom>
        </p:spPr>
      </p:pic>
      <p:pic>
        <p:nvPicPr>
          <p:cNvPr id="22" name="Picture 21">
            <a:extLst>
              <a:ext uri="{FF2B5EF4-FFF2-40B4-BE49-F238E27FC236}">
                <a16:creationId xmlns:a16="http://schemas.microsoft.com/office/drawing/2014/main" id="{13E9D2E9-5559-1E44-A037-AC7DB72689EC}"/>
              </a:ext>
            </a:extLst>
          </p:cNvPr>
          <p:cNvPicPr>
            <a:picLocks noChangeAspect="1"/>
          </p:cNvPicPr>
          <p:nvPr/>
        </p:nvPicPr>
        <p:blipFill>
          <a:blip r:embed="rId9"/>
          <a:stretch>
            <a:fillRect/>
          </a:stretch>
        </p:blipFill>
        <p:spPr>
          <a:xfrm flipH="1">
            <a:off x="8334417" y="6046111"/>
            <a:ext cx="440392" cy="700919"/>
          </a:xfrm>
          <a:prstGeom prst="rect">
            <a:avLst/>
          </a:prstGeom>
        </p:spPr>
      </p:pic>
      <p:sp>
        <p:nvSpPr>
          <p:cNvPr id="23" name="Rectangle 22">
            <a:extLst>
              <a:ext uri="{FF2B5EF4-FFF2-40B4-BE49-F238E27FC236}">
                <a16:creationId xmlns:a16="http://schemas.microsoft.com/office/drawing/2014/main" id="{5009FAA9-F417-C54B-A0D8-CA09EFF3146D}"/>
              </a:ext>
            </a:extLst>
          </p:cNvPr>
          <p:cNvSpPr/>
          <p:nvPr/>
        </p:nvSpPr>
        <p:spPr>
          <a:xfrm>
            <a:off x="2437294" y="1500188"/>
            <a:ext cx="3512931" cy="47438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41663B8-48FE-2149-9196-7C683FF6D76E}"/>
              </a:ext>
            </a:extLst>
          </p:cNvPr>
          <p:cNvSpPr/>
          <p:nvPr/>
        </p:nvSpPr>
        <p:spPr>
          <a:xfrm rot="16200000">
            <a:off x="6355290" y="4776404"/>
            <a:ext cx="1400440" cy="47438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4654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54DAB97-6933-3943-96C4-6C002B1404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098399"/>
            <a:ext cx="5986987" cy="3226520"/>
          </a:xfrm>
          <a:prstGeom prst="rect">
            <a:avLst/>
          </a:prstGeom>
        </p:spPr>
      </p:pic>
      <p:sp>
        <p:nvSpPr>
          <p:cNvPr id="8" name="Title 1">
            <a:extLst>
              <a:ext uri="{FF2B5EF4-FFF2-40B4-BE49-F238E27FC236}">
                <a16:creationId xmlns:a16="http://schemas.microsoft.com/office/drawing/2014/main" id="{C535E83F-326C-824F-ADB9-CC51C18D7DFD}"/>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HEALTHCARE FINDINGS</a:t>
            </a:r>
          </a:p>
        </p:txBody>
      </p:sp>
      <p:sp>
        <p:nvSpPr>
          <p:cNvPr id="9" name="TextBox 8">
            <a:extLst>
              <a:ext uri="{FF2B5EF4-FFF2-40B4-BE49-F238E27FC236}">
                <a16:creationId xmlns:a16="http://schemas.microsoft.com/office/drawing/2014/main" id="{826BD491-A35C-2D43-BC22-67066FDF9F2F}"/>
              </a:ext>
            </a:extLst>
          </p:cNvPr>
          <p:cNvSpPr txBox="1"/>
          <p:nvPr/>
        </p:nvSpPr>
        <p:spPr>
          <a:xfrm>
            <a:off x="1968507" y="1729067"/>
            <a:ext cx="3262432" cy="369332"/>
          </a:xfrm>
          <a:prstGeom prst="rect">
            <a:avLst/>
          </a:prstGeom>
          <a:noFill/>
        </p:spPr>
        <p:txBody>
          <a:bodyPr wrap="none" rtlCol="0">
            <a:spAutoFit/>
          </a:bodyPr>
          <a:lstStyle/>
          <a:p>
            <a:r>
              <a:rPr lang="en-US" b="1">
                <a:latin typeface="Century Gothic" panose="020B0502020202020204" pitchFamily="34" charset="0"/>
              </a:rPr>
              <a:t>Rural Population (% of total)</a:t>
            </a:r>
          </a:p>
        </p:txBody>
      </p:sp>
      <p:sp>
        <p:nvSpPr>
          <p:cNvPr id="10" name="TextBox 9">
            <a:extLst>
              <a:ext uri="{FF2B5EF4-FFF2-40B4-BE49-F238E27FC236}">
                <a16:creationId xmlns:a16="http://schemas.microsoft.com/office/drawing/2014/main" id="{3A5A9CF0-F7FA-F742-B3A8-7B6310E52E4E}"/>
              </a:ext>
            </a:extLst>
          </p:cNvPr>
          <p:cNvSpPr txBox="1"/>
          <p:nvPr/>
        </p:nvSpPr>
        <p:spPr>
          <a:xfrm>
            <a:off x="6982803" y="1729067"/>
            <a:ext cx="3805850" cy="369332"/>
          </a:xfrm>
          <a:prstGeom prst="rect">
            <a:avLst/>
          </a:prstGeom>
          <a:noFill/>
        </p:spPr>
        <p:txBody>
          <a:bodyPr wrap="square" rtlCol="0">
            <a:spAutoFit/>
          </a:bodyPr>
          <a:lstStyle/>
          <a:p>
            <a:r>
              <a:rPr lang="en-US" b="1">
                <a:latin typeface="Century Gothic" panose="020B0502020202020204" pitchFamily="34" charset="0"/>
              </a:rPr>
              <a:t>Prevalence of Undernourishment</a:t>
            </a:r>
          </a:p>
        </p:txBody>
      </p:sp>
      <p:pic>
        <p:nvPicPr>
          <p:cNvPr id="15" name="Picture 14">
            <a:extLst>
              <a:ext uri="{FF2B5EF4-FFF2-40B4-BE49-F238E27FC236}">
                <a16:creationId xmlns:a16="http://schemas.microsoft.com/office/drawing/2014/main" id="{6B8974F9-019A-A64F-91E3-72A0F5818B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578" y="2097219"/>
            <a:ext cx="5986986" cy="3226520"/>
          </a:xfrm>
          <a:prstGeom prst="rect">
            <a:avLst/>
          </a:prstGeom>
        </p:spPr>
      </p:pic>
      <p:sp>
        <p:nvSpPr>
          <p:cNvPr id="11" name="Rectangle 10">
            <a:extLst>
              <a:ext uri="{FF2B5EF4-FFF2-40B4-BE49-F238E27FC236}">
                <a16:creationId xmlns:a16="http://schemas.microsoft.com/office/drawing/2014/main" id="{564CA380-E6D0-754C-B6BB-288DF793D75A}"/>
              </a:ext>
            </a:extLst>
          </p:cNvPr>
          <p:cNvSpPr/>
          <p:nvPr/>
        </p:nvSpPr>
        <p:spPr>
          <a:xfrm>
            <a:off x="5285233" y="2006497"/>
            <a:ext cx="611985" cy="32265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BAFD92-3A74-4346-A148-ABFCECEA326F}"/>
              </a:ext>
            </a:extLst>
          </p:cNvPr>
          <p:cNvSpPr/>
          <p:nvPr/>
        </p:nvSpPr>
        <p:spPr>
          <a:xfrm>
            <a:off x="11274225" y="2007226"/>
            <a:ext cx="599724" cy="32217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02315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descr="A screenshot of a social media post&#10;&#10;Description generated with very high confidence">
            <a:extLst>
              <a:ext uri="{FF2B5EF4-FFF2-40B4-BE49-F238E27FC236}">
                <a16:creationId xmlns:a16="http://schemas.microsoft.com/office/drawing/2014/main" id="{38BAEF3C-48E5-4775-885C-FA4CC6E02A93}"/>
              </a:ext>
            </a:extLst>
          </p:cNvPr>
          <p:cNvPicPr>
            <a:picLocks noGrp="1" noChangeAspect="1"/>
          </p:cNvPicPr>
          <p:nvPr>
            <p:ph idx="1"/>
          </p:nvPr>
        </p:nvPicPr>
        <p:blipFill>
          <a:blip r:embed="rId3"/>
          <a:stretch>
            <a:fillRect/>
          </a:stretch>
        </p:blipFill>
        <p:spPr>
          <a:xfrm>
            <a:off x="764800" y="1242191"/>
            <a:ext cx="10904437" cy="5259474"/>
          </a:xfrm>
          <a:ln>
            <a:solidFill>
              <a:schemeClr val="tx1"/>
            </a:solidFill>
          </a:ln>
        </p:spPr>
      </p:pic>
      <p:sp>
        <p:nvSpPr>
          <p:cNvPr id="4" name="Title 1">
            <a:extLst>
              <a:ext uri="{FF2B5EF4-FFF2-40B4-BE49-F238E27FC236}">
                <a16:creationId xmlns:a16="http://schemas.microsoft.com/office/drawing/2014/main" id="{59DE2FE3-B2CF-374E-8736-778C7C8397B8}"/>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HEALTHCARE 	NEWS</a:t>
            </a:r>
          </a:p>
        </p:txBody>
      </p:sp>
    </p:spTree>
    <p:extLst>
      <p:ext uri="{BB962C8B-B14F-4D97-AF65-F5344CB8AC3E}">
        <p14:creationId xmlns:p14="http://schemas.microsoft.com/office/powerpoint/2010/main" val="4035315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DBF573E-3299-BF4B-B47C-541A024AF85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1527" y="2203707"/>
            <a:ext cx="5623442" cy="3331679"/>
          </a:xfrm>
          <a:ln>
            <a:solidFill>
              <a:schemeClr val="tx1"/>
            </a:solidFill>
          </a:ln>
        </p:spPr>
      </p:pic>
      <p:pic>
        <p:nvPicPr>
          <p:cNvPr id="7" name="Picture 6">
            <a:extLst>
              <a:ext uri="{FF2B5EF4-FFF2-40B4-BE49-F238E27FC236}">
                <a16:creationId xmlns:a16="http://schemas.microsoft.com/office/drawing/2014/main" id="{319CEFF3-7DF8-7344-855B-198D0C06C9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5966" y="2203706"/>
            <a:ext cx="6236546" cy="3331679"/>
          </a:xfrm>
          <a:prstGeom prst="rect">
            <a:avLst/>
          </a:prstGeom>
          <a:ln>
            <a:solidFill>
              <a:schemeClr val="tx1"/>
            </a:solidFill>
          </a:ln>
        </p:spPr>
      </p:pic>
      <p:sp>
        <p:nvSpPr>
          <p:cNvPr id="6" name="Title 1">
            <a:extLst>
              <a:ext uri="{FF2B5EF4-FFF2-40B4-BE49-F238E27FC236}">
                <a16:creationId xmlns:a16="http://schemas.microsoft.com/office/drawing/2014/main" id="{4211050F-82AF-D144-A205-112A2BA09A52}"/>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HEALTHCARE FINDINGS</a:t>
            </a:r>
          </a:p>
        </p:txBody>
      </p:sp>
      <p:sp>
        <p:nvSpPr>
          <p:cNvPr id="8" name="TextBox 7">
            <a:extLst>
              <a:ext uri="{FF2B5EF4-FFF2-40B4-BE49-F238E27FC236}">
                <a16:creationId xmlns:a16="http://schemas.microsoft.com/office/drawing/2014/main" id="{51F13850-4B05-444A-83E3-FB8BA7E09CB7}"/>
              </a:ext>
            </a:extLst>
          </p:cNvPr>
          <p:cNvSpPr txBox="1"/>
          <p:nvPr/>
        </p:nvSpPr>
        <p:spPr>
          <a:xfrm>
            <a:off x="1147456" y="1831185"/>
            <a:ext cx="3352200" cy="369332"/>
          </a:xfrm>
          <a:prstGeom prst="rect">
            <a:avLst/>
          </a:prstGeom>
          <a:noFill/>
        </p:spPr>
        <p:txBody>
          <a:bodyPr wrap="none" rtlCol="0">
            <a:spAutoFit/>
          </a:bodyPr>
          <a:lstStyle/>
          <a:p>
            <a:r>
              <a:rPr lang="en-US" b="1">
                <a:latin typeface="Century Gothic" panose="020B0502020202020204" pitchFamily="34" charset="0"/>
              </a:rPr>
              <a:t>Birth Rate (per 1,000 people)</a:t>
            </a:r>
          </a:p>
        </p:txBody>
      </p:sp>
      <p:sp>
        <p:nvSpPr>
          <p:cNvPr id="9" name="TextBox 8">
            <a:extLst>
              <a:ext uri="{FF2B5EF4-FFF2-40B4-BE49-F238E27FC236}">
                <a16:creationId xmlns:a16="http://schemas.microsoft.com/office/drawing/2014/main" id="{38AF6A7E-9ED5-F34C-88C3-BC780053573B}"/>
              </a:ext>
            </a:extLst>
          </p:cNvPr>
          <p:cNvSpPr txBox="1"/>
          <p:nvPr/>
        </p:nvSpPr>
        <p:spPr>
          <a:xfrm>
            <a:off x="7136488" y="1831185"/>
            <a:ext cx="3549370" cy="369332"/>
          </a:xfrm>
          <a:prstGeom prst="rect">
            <a:avLst/>
          </a:prstGeom>
          <a:noFill/>
        </p:spPr>
        <p:txBody>
          <a:bodyPr wrap="none" rtlCol="0">
            <a:spAutoFit/>
          </a:bodyPr>
          <a:lstStyle/>
          <a:p>
            <a:r>
              <a:rPr lang="en-US" b="1">
                <a:latin typeface="Century Gothic" panose="020B0502020202020204" pitchFamily="34" charset="0"/>
              </a:rPr>
              <a:t>Death Rate (per 1,000 people)</a:t>
            </a:r>
          </a:p>
        </p:txBody>
      </p:sp>
      <p:sp>
        <p:nvSpPr>
          <p:cNvPr id="11" name="Oval 10">
            <a:extLst>
              <a:ext uri="{FF2B5EF4-FFF2-40B4-BE49-F238E27FC236}">
                <a16:creationId xmlns:a16="http://schemas.microsoft.com/office/drawing/2014/main" id="{83E6AC4F-71AD-934F-B9D7-8912000DB514}"/>
              </a:ext>
            </a:extLst>
          </p:cNvPr>
          <p:cNvSpPr/>
          <p:nvPr/>
        </p:nvSpPr>
        <p:spPr>
          <a:xfrm>
            <a:off x="575956" y="4778829"/>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74E4BA3-E8F2-9047-9713-ABF3DC35F83D}"/>
              </a:ext>
            </a:extLst>
          </p:cNvPr>
          <p:cNvSpPr txBox="1"/>
          <p:nvPr/>
        </p:nvSpPr>
        <p:spPr>
          <a:xfrm>
            <a:off x="1218453" y="4872292"/>
            <a:ext cx="652743" cy="261610"/>
          </a:xfrm>
          <a:prstGeom prst="rect">
            <a:avLst/>
          </a:prstGeom>
          <a:noFill/>
        </p:spPr>
        <p:txBody>
          <a:bodyPr wrap="none" rtlCol="0">
            <a:spAutoFit/>
          </a:bodyPr>
          <a:lstStyle/>
          <a:p>
            <a:r>
              <a:rPr lang="en-US" sz="1100">
                <a:latin typeface="Century Gothic" panose="020B0502020202020204" pitchFamily="34" charset="0"/>
              </a:rPr>
              <a:t>Cyprus</a:t>
            </a:r>
            <a:endParaRPr lang="en-US" sz="1000">
              <a:latin typeface="Century Gothic" panose="020B0502020202020204" pitchFamily="34" charset="0"/>
            </a:endParaRPr>
          </a:p>
        </p:txBody>
      </p:sp>
      <p:sp>
        <p:nvSpPr>
          <p:cNvPr id="14" name="TextBox 13">
            <a:extLst>
              <a:ext uri="{FF2B5EF4-FFF2-40B4-BE49-F238E27FC236}">
                <a16:creationId xmlns:a16="http://schemas.microsoft.com/office/drawing/2014/main" id="{D0E03BED-E6A8-3C49-AEF1-9C38CE7FBB32}"/>
              </a:ext>
            </a:extLst>
          </p:cNvPr>
          <p:cNvSpPr txBox="1"/>
          <p:nvPr/>
        </p:nvSpPr>
        <p:spPr>
          <a:xfrm>
            <a:off x="6949543" y="2400709"/>
            <a:ext cx="652743" cy="261610"/>
          </a:xfrm>
          <a:prstGeom prst="rect">
            <a:avLst/>
          </a:prstGeom>
          <a:noFill/>
        </p:spPr>
        <p:txBody>
          <a:bodyPr wrap="none" rtlCol="0">
            <a:spAutoFit/>
          </a:bodyPr>
          <a:lstStyle/>
          <a:p>
            <a:r>
              <a:rPr lang="en-US" sz="1100">
                <a:latin typeface="Century Gothic" panose="020B0502020202020204" pitchFamily="34" charset="0"/>
              </a:rPr>
              <a:t>Cyprus</a:t>
            </a:r>
            <a:endParaRPr lang="en-US" sz="1000">
              <a:latin typeface="Century Gothic" panose="020B0502020202020204" pitchFamily="34" charset="0"/>
            </a:endParaRPr>
          </a:p>
        </p:txBody>
      </p:sp>
      <p:sp>
        <p:nvSpPr>
          <p:cNvPr id="12" name="Oval 11">
            <a:extLst>
              <a:ext uri="{FF2B5EF4-FFF2-40B4-BE49-F238E27FC236}">
                <a16:creationId xmlns:a16="http://schemas.microsoft.com/office/drawing/2014/main" id="{71F2A156-E173-D14C-9D7A-9EA170FEB47C}"/>
              </a:ext>
            </a:extLst>
          </p:cNvPr>
          <p:cNvSpPr/>
          <p:nvPr/>
        </p:nvSpPr>
        <p:spPr>
          <a:xfrm>
            <a:off x="6342545" y="2200517"/>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C8796640-144B-9F40-9970-7FEEBB1CA629}"/>
              </a:ext>
            </a:extLst>
          </p:cNvPr>
          <p:cNvSpPr txBox="1"/>
          <p:nvPr/>
        </p:nvSpPr>
        <p:spPr>
          <a:xfrm>
            <a:off x="4487435" y="2311012"/>
            <a:ext cx="670376" cy="261610"/>
          </a:xfrm>
          <a:prstGeom prst="rect">
            <a:avLst/>
          </a:prstGeom>
          <a:noFill/>
        </p:spPr>
        <p:txBody>
          <a:bodyPr wrap="none" rtlCol="0">
            <a:spAutoFit/>
          </a:bodyPr>
          <a:lstStyle/>
          <a:p>
            <a:r>
              <a:rPr lang="en-US" sz="1100">
                <a:latin typeface="Century Gothic" panose="020B0502020202020204" pitchFamily="34" charset="0"/>
              </a:rPr>
              <a:t>Yemen</a:t>
            </a:r>
            <a:endParaRPr lang="en-US" sz="1000">
              <a:latin typeface="Century Gothic" panose="020B0502020202020204" pitchFamily="34" charset="0"/>
            </a:endParaRPr>
          </a:p>
        </p:txBody>
      </p:sp>
      <p:sp>
        <p:nvSpPr>
          <p:cNvPr id="18" name="TextBox 17">
            <a:extLst>
              <a:ext uri="{FF2B5EF4-FFF2-40B4-BE49-F238E27FC236}">
                <a16:creationId xmlns:a16="http://schemas.microsoft.com/office/drawing/2014/main" id="{40AF82CC-3580-7946-8344-AEE6FF009E7C}"/>
              </a:ext>
            </a:extLst>
          </p:cNvPr>
          <p:cNvSpPr txBox="1"/>
          <p:nvPr/>
        </p:nvSpPr>
        <p:spPr>
          <a:xfrm>
            <a:off x="11064697" y="2683117"/>
            <a:ext cx="670376" cy="261610"/>
          </a:xfrm>
          <a:prstGeom prst="rect">
            <a:avLst/>
          </a:prstGeom>
          <a:noFill/>
        </p:spPr>
        <p:txBody>
          <a:bodyPr wrap="none" rtlCol="0">
            <a:spAutoFit/>
          </a:bodyPr>
          <a:lstStyle/>
          <a:p>
            <a:r>
              <a:rPr lang="en-US" sz="1100">
                <a:latin typeface="Century Gothic" panose="020B0502020202020204" pitchFamily="34" charset="0"/>
              </a:rPr>
              <a:t>Yemen</a:t>
            </a:r>
            <a:endParaRPr lang="en-US" sz="1000">
              <a:latin typeface="Century Gothic" panose="020B0502020202020204" pitchFamily="34" charset="0"/>
            </a:endParaRPr>
          </a:p>
        </p:txBody>
      </p:sp>
    </p:spTree>
    <p:extLst>
      <p:ext uri="{BB962C8B-B14F-4D97-AF65-F5344CB8AC3E}">
        <p14:creationId xmlns:p14="http://schemas.microsoft.com/office/powerpoint/2010/main" val="36068019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screenshot of a social media post&#10;&#10;Description generated with very high confidence">
            <a:extLst>
              <a:ext uri="{FF2B5EF4-FFF2-40B4-BE49-F238E27FC236}">
                <a16:creationId xmlns:a16="http://schemas.microsoft.com/office/drawing/2014/main" id="{981FC082-6A05-41FE-85F7-5371925D9193}"/>
              </a:ext>
            </a:extLst>
          </p:cNvPr>
          <p:cNvPicPr>
            <a:picLocks noGrp="1" noChangeAspect="1"/>
          </p:cNvPicPr>
          <p:nvPr>
            <p:ph idx="1"/>
          </p:nvPr>
        </p:nvPicPr>
        <p:blipFill rotWithShape="1">
          <a:blip r:embed="rId3"/>
          <a:srcRect l="2960" r="30812"/>
          <a:stretch/>
        </p:blipFill>
        <p:spPr>
          <a:xfrm>
            <a:off x="4722212" y="1326155"/>
            <a:ext cx="5973289" cy="4967200"/>
          </a:xfrm>
          <a:ln>
            <a:solidFill>
              <a:schemeClr val="tx1"/>
            </a:solidFill>
          </a:ln>
        </p:spPr>
      </p:pic>
      <p:sp>
        <p:nvSpPr>
          <p:cNvPr id="6" name="TextBox 5">
            <a:extLst>
              <a:ext uri="{FF2B5EF4-FFF2-40B4-BE49-F238E27FC236}">
                <a16:creationId xmlns:a16="http://schemas.microsoft.com/office/drawing/2014/main" id="{BA0E4BD6-103A-41AC-8A3E-D1A84D26D779}"/>
              </a:ext>
            </a:extLst>
          </p:cNvPr>
          <p:cNvSpPr txBox="1"/>
          <p:nvPr/>
        </p:nvSpPr>
        <p:spPr>
          <a:xfrm>
            <a:off x="326675" y="2145443"/>
            <a:ext cx="4395537" cy="25671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 typeface="Arial" panose="020B0604020202020204" pitchFamily="34" charset="0"/>
              <a:buChar char="•"/>
            </a:pPr>
            <a:r>
              <a:rPr lang="en-US" sz="2200">
                <a:latin typeface="Century Gothic" panose="020B0502020202020204" pitchFamily="34" charset="0"/>
                <a:ea typeface="+mn-lt"/>
                <a:cs typeface="+mn-lt"/>
              </a:rPr>
              <a:t>2013 Financial Crisis</a:t>
            </a:r>
          </a:p>
          <a:p>
            <a:pPr marL="342900" indent="-342900">
              <a:lnSpc>
                <a:spcPct val="150000"/>
              </a:lnSpc>
              <a:buFont typeface="Arial" panose="020B0604020202020204" pitchFamily="34" charset="0"/>
              <a:buChar char="•"/>
            </a:pPr>
            <a:r>
              <a:rPr lang="en-US" sz="2200">
                <a:latin typeface="Century Gothic" panose="020B0502020202020204" pitchFamily="34" charset="0"/>
                <a:ea typeface="+mn-lt"/>
                <a:cs typeface="+mn-lt"/>
              </a:rPr>
              <a:t>Lack of childcare</a:t>
            </a:r>
          </a:p>
          <a:p>
            <a:pPr marL="342900" indent="-342900">
              <a:lnSpc>
                <a:spcPct val="150000"/>
              </a:lnSpc>
              <a:buFont typeface="Arial" panose="020B0604020202020204" pitchFamily="34" charset="0"/>
              <a:buChar char="•"/>
            </a:pPr>
            <a:r>
              <a:rPr lang="en-US" sz="2200">
                <a:latin typeface="Century Gothic" panose="020B0502020202020204" pitchFamily="34" charset="0"/>
                <a:ea typeface="+mn-lt"/>
                <a:cs typeface="+mn-lt"/>
              </a:rPr>
              <a:t>Arbitrary maternity leave</a:t>
            </a:r>
          </a:p>
          <a:p>
            <a:pPr marL="342900" indent="-342900">
              <a:lnSpc>
                <a:spcPct val="150000"/>
              </a:lnSpc>
              <a:buFont typeface="Arial" panose="020B0604020202020204" pitchFamily="34" charset="0"/>
              <a:buChar char="•"/>
            </a:pPr>
            <a:r>
              <a:rPr lang="en-US" sz="2200">
                <a:latin typeface="Century Gothic" panose="020B0502020202020204" pitchFamily="34" charset="0"/>
                <a:ea typeface="+mn-lt"/>
                <a:cs typeface="+mn-lt"/>
              </a:rPr>
              <a:t>Women pursuing education and career</a:t>
            </a:r>
          </a:p>
        </p:txBody>
      </p:sp>
      <p:sp>
        <p:nvSpPr>
          <p:cNvPr id="5" name="Title 1">
            <a:extLst>
              <a:ext uri="{FF2B5EF4-FFF2-40B4-BE49-F238E27FC236}">
                <a16:creationId xmlns:a16="http://schemas.microsoft.com/office/drawing/2014/main" id="{19CD2EF0-C1F6-B542-8202-D776E0D7FD0F}"/>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HEALTHCARE 	NEWS</a:t>
            </a:r>
          </a:p>
        </p:txBody>
      </p:sp>
    </p:spTree>
    <p:extLst>
      <p:ext uri="{BB962C8B-B14F-4D97-AF65-F5344CB8AC3E}">
        <p14:creationId xmlns:p14="http://schemas.microsoft.com/office/powerpoint/2010/main" val="26207278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0B779BF-8BF9-E64B-968E-CC90EE34C54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47724" y="1530244"/>
            <a:ext cx="9813472" cy="5215901"/>
          </a:xfrm>
          <a:ln>
            <a:solidFill>
              <a:schemeClr val="tx1"/>
            </a:solidFill>
          </a:ln>
        </p:spPr>
      </p:pic>
      <p:sp>
        <p:nvSpPr>
          <p:cNvPr id="7" name="TextBox 6">
            <a:extLst>
              <a:ext uri="{FF2B5EF4-FFF2-40B4-BE49-F238E27FC236}">
                <a16:creationId xmlns:a16="http://schemas.microsoft.com/office/drawing/2014/main" id="{B8E824E9-6077-F14C-A9EC-D48C413A87F0}"/>
              </a:ext>
            </a:extLst>
          </p:cNvPr>
          <p:cNvSpPr txBox="1"/>
          <p:nvPr/>
        </p:nvSpPr>
        <p:spPr>
          <a:xfrm>
            <a:off x="2829713" y="1100805"/>
            <a:ext cx="7040710" cy="369332"/>
          </a:xfrm>
          <a:prstGeom prst="rect">
            <a:avLst/>
          </a:prstGeom>
          <a:noFill/>
        </p:spPr>
        <p:txBody>
          <a:bodyPr wrap="none" rtlCol="0">
            <a:spAutoFit/>
          </a:bodyPr>
          <a:lstStyle/>
          <a:p>
            <a:r>
              <a:rPr lang="en-US" b="1">
                <a:latin typeface="Century Gothic" panose="020B0502020202020204" pitchFamily="34" charset="0"/>
              </a:rPr>
              <a:t>Adolescent fertility rate (births per 1,000 women ages 15-19)</a:t>
            </a:r>
          </a:p>
        </p:txBody>
      </p:sp>
      <p:sp>
        <p:nvSpPr>
          <p:cNvPr id="9" name="Rectangle 8">
            <a:extLst>
              <a:ext uri="{FF2B5EF4-FFF2-40B4-BE49-F238E27FC236}">
                <a16:creationId xmlns:a16="http://schemas.microsoft.com/office/drawing/2014/main" id="{5581EF84-6979-D148-AB58-5C76C71C10F4}"/>
              </a:ext>
            </a:extLst>
          </p:cNvPr>
          <p:cNvSpPr/>
          <p:nvPr/>
        </p:nvSpPr>
        <p:spPr>
          <a:xfrm>
            <a:off x="3103791" y="1659000"/>
            <a:ext cx="696380" cy="509851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0F1C9156-B52D-9F48-A740-44A2606F59D6}"/>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HEALTHCARE 	FINDINGS</a:t>
            </a:r>
          </a:p>
        </p:txBody>
      </p:sp>
    </p:spTree>
    <p:extLst>
      <p:ext uri="{BB962C8B-B14F-4D97-AF65-F5344CB8AC3E}">
        <p14:creationId xmlns:p14="http://schemas.microsoft.com/office/powerpoint/2010/main" val="28413672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9BCFC0-A299-4CA7-813A-6EBE75178E47}"/>
              </a:ext>
            </a:extLst>
          </p:cNvPr>
          <p:cNvSpPr>
            <a:spLocks noGrp="1"/>
          </p:cNvSpPr>
          <p:nvPr>
            <p:ph idx="1"/>
          </p:nvPr>
        </p:nvSpPr>
        <p:spPr>
          <a:xfrm>
            <a:off x="510617" y="1713775"/>
            <a:ext cx="4722313" cy="4351338"/>
          </a:xfrm>
        </p:spPr>
        <p:txBody>
          <a:bodyPr vert="horz" lIns="91440" tIns="45720" rIns="91440" bIns="45720" rtlCol="0" anchor="t">
            <a:normAutofit/>
          </a:bodyPr>
          <a:lstStyle/>
          <a:p>
            <a:r>
              <a:rPr lang="en-US">
                <a:ea typeface="+mn-lt"/>
                <a:cs typeface="+mn-lt"/>
              </a:rPr>
              <a:t>Iraq's women have 4.2 children on average</a:t>
            </a:r>
          </a:p>
          <a:p>
            <a:r>
              <a:rPr lang="en-US"/>
              <a:t>24% of Iraqi girls get married before turning 18 </a:t>
            </a:r>
          </a:p>
          <a:p>
            <a:r>
              <a:rPr lang="en-US">
                <a:ea typeface="+mn-lt"/>
                <a:cs typeface="+mn-lt"/>
              </a:rPr>
              <a:t>Large families</a:t>
            </a:r>
          </a:p>
          <a:p>
            <a:r>
              <a:rPr lang="en-US">
                <a:ea typeface="+mn-lt"/>
                <a:cs typeface="+mn-lt"/>
              </a:rPr>
              <a:t>Gender norms in Iraq</a:t>
            </a:r>
          </a:p>
        </p:txBody>
      </p:sp>
      <p:pic>
        <p:nvPicPr>
          <p:cNvPr id="5" name="Picture 5" descr="A child looking at the camera&#10;&#10;Description generated with high confidence">
            <a:extLst>
              <a:ext uri="{FF2B5EF4-FFF2-40B4-BE49-F238E27FC236}">
                <a16:creationId xmlns:a16="http://schemas.microsoft.com/office/drawing/2014/main" id="{18B90B3E-18F8-4E65-86FF-174C8D149678}"/>
              </a:ext>
            </a:extLst>
          </p:cNvPr>
          <p:cNvPicPr>
            <a:picLocks noChangeAspect="1"/>
          </p:cNvPicPr>
          <p:nvPr/>
        </p:nvPicPr>
        <p:blipFill>
          <a:blip r:embed="rId3"/>
          <a:stretch>
            <a:fillRect/>
          </a:stretch>
        </p:blipFill>
        <p:spPr>
          <a:xfrm>
            <a:off x="5922590" y="1199265"/>
            <a:ext cx="5081391" cy="5484110"/>
          </a:xfrm>
          <a:prstGeom prst="rect">
            <a:avLst/>
          </a:prstGeom>
          <a:ln>
            <a:solidFill>
              <a:schemeClr val="tx1"/>
            </a:solidFill>
          </a:ln>
        </p:spPr>
      </p:pic>
      <p:sp>
        <p:nvSpPr>
          <p:cNvPr id="6" name="Title 1">
            <a:extLst>
              <a:ext uri="{FF2B5EF4-FFF2-40B4-BE49-F238E27FC236}">
                <a16:creationId xmlns:a16="http://schemas.microsoft.com/office/drawing/2014/main" id="{C3119522-C1B6-4046-BD0F-99E867EC300C}"/>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HEALTHCARE 	NEWS</a:t>
            </a:r>
          </a:p>
        </p:txBody>
      </p:sp>
    </p:spTree>
    <p:extLst>
      <p:ext uri="{BB962C8B-B14F-4D97-AF65-F5344CB8AC3E}">
        <p14:creationId xmlns:p14="http://schemas.microsoft.com/office/powerpoint/2010/main" val="13196317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07615552-9F23-D74A-BBE7-814D96C6ED88}"/>
              </a:ext>
            </a:extLst>
          </p:cNvPr>
          <p:cNvGraphicFramePr>
            <a:graphicFrameLocks noGrp="1"/>
          </p:cNvGraphicFramePr>
          <p:nvPr>
            <p:extLst>
              <p:ext uri="{D42A27DB-BD31-4B8C-83A1-F6EECF244321}">
                <p14:modId xmlns:p14="http://schemas.microsoft.com/office/powerpoint/2010/main" val="4018944487"/>
              </p:ext>
            </p:extLst>
          </p:nvPr>
        </p:nvGraphicFramePr>
        <p:xfrm>
          <a:off x="798198" y="2019896"/>
          <a:ext cx="10846615" cy="4362972"/>
        </p:xfrm>
        <a:graphic>
          <a:graphicData uri="http://schemas.openxmlformats.org/drawingml/2006/table">
            <a:tbl>
              <a:tblPr firstRow="1" bandRow="1">
                <a:tableStyleId>{5C22544A-7EE6-4342-B048-85BDC9FD1C3A}</a:tableStyleId>
              </a:tblPr>
              <a:tblGrid>
                <a:gridCol w="1807769">
                  <a:extLst>
                    <a:ext uri="{9D8B030D-6E8A-4147-A177-3AD203B41FA5}">
                      <a16:colId xmlns:a16="http://schemas.microsoft.com/office/drawing/2014/main" val="3422375778"/>
                    </a:ext>
                  </a:extLst>
                </a:gridCol>
                <a:gridCol w="1807769">
                  <a:extLst>
                    <a:ext uri="{9D8B030D-6E8A-4147-A177-3AD203B41FA5}">
                      <a16:colId xmlns:a16="http://schemas.microsoft.com/office/drawing/2014/main" val="3802186059"/>
                    </a:ext>
                  </a:extLst>
                </a:gridCol>
                <a:gridCol w="1807769">
                  <a:extLst>
                    <a:ext uri="{9D8B030D-6E8A-4147-A177-3AD203B41FA5}">
                      <a16:colId xmlns:a16="http://schemas.microsoft.com/office/drawing/2014/main" val="119064832"/>
                    </a:ext>
                  </a:extLst>
                </a:gridCol>
                <a:gridCol w="2129046">
                  <a:extLst>
                    <a:ext uri="{9D8B030D-6E8A-4147-A177-3AD203B41FA5}">
                      <a16:colId xmlns:a16="http://schemas.microsoft.com/office/drawing/2014/main" val="2479994409"/>
                    </a:ext>
                  </a:extLst>
                </a:gridCol>
                <a:gridCol w="1486493">
                  <a:extLst>
                    <a:ext uri="{9D8B030D-6E8A-4147-A177-3AD203B41FA5}">
                      <a16:colId xmlns:a16="http://schemas.microsoft.com/office/drawing/2014/main" val="2435442576"/>
                    </a:ext>
                  </a:extLst>
                </a:gridCol>
                <a:gridCol w="1807769">
                  <a:extLst>
                    <a:ext uri="{9D8B030D-6E8A-4147-A177-3AD203B41FA5}">
                      <a16:colId xmlns:a16="http://schemas.microsoft.com/office/drawing/2014/main" val="2823432568"/>
                    </a:ext>
                  </a:extLst>
                </a:gridCol>
              </a:tblGrid>
              <a:tr h="546307">
                <a:tc>
                  <a:txBody>
                    <a:bodyPr/>
                    <a:lstStyle/>
                    <a:p>
                      <a:r>
                        <a:rPr lang="en-US"/>
                        <a:t>Countries</a:t>
                      </a:r>
                    </a:p>
                  </a:txBody>
                  <a:tcPr anchor="ctr">
                    <a:solidFill>
                      <a:srgbClr val="002060"/>
                    </a:solidFill>
                  </a:tcPr>
                </a:tc>
                <a:tc>
                  <a:txBody>
                    <a:bodyPr/>
                    <a:lstStyle/>
                    <a:p>
                      <a:r>
                        <a:rPr lang="en-US"/>
                        <a:t>World Bank</a:t>
                      </a:r>
                    </a:p>
                  </a:txBody>
                  <a:tcPr anchor="ctr">
                    <a:solidFill>
                      <a:srgbClr val="002060"/>
                    </a:solidFill>
                  </a:tcPr>
                </a:tc>
                <a:tc>
                  <a:txBody>
                    <a:bodyPr/>
                    <a:lstStyle/>
                    <a:p>
                      <a:r>
                        <a:rPr lang="en-US"/>
                        <a:t>HIV Cases</a:t>
                      </a:r>
                    </a:p>
                  </a:txBody>
                  <a:tcPr anchor="ctr">
                    <a:solidFill>
                      <a:srgbClr val="002060"/>
                    </a:solidFill>
                  </a:tcPr>
                </a:tc>
                <a:tc>
                  <a:txBody>
                    <a:bodyPr/>
                    <a:lstStyle/>
                    <a:p>
                      <a:r>
                        <a:rPr lang="en-US"/>
                        <a:t>Population</a:t>
                      </a:r>
                    </a:p>
                  </a:txBody>
                  <a:tcPr anchor="ctr">
                    <a:solidFill>
                      <a:srgbClr val="002060"/>
                    </a:solidFill>
                  </a:tcPr>
                </a:tc>
                <a:tc>
                  <a:txBody>
                    <a:bodyPr/>
                    <a:lstStyle/>
                    <a:p>
                      <a:r>
                        <a:rPr lang="en-US"/>
                        <a:t>New HIV</a:t>
                      </a:r>
                    </a:p>
                  </a:txBody>
                  <a:tcPr anchor="ctr">
                    <a:solidFill>
                      <a:srgbClr val="002060"/>
                    </a:solidFill>
                  </a:tcPr>
                </a:tc>
                <a:tc>
                  <a:txBody>
                    <a:bodyPr/>
                    <a:lstStyle/>
                    <a:p>
                      <a:r>
                        <a:rPr lang="en-US"/>
                        <a:t>Difference</a:t>
                      </a:r>
                    </a:p>
                  </a:txBody>
                  <a:tcPr anchor="ctr">
                    <a:solidFill>
                      <a:srgbClr val="002060"/>
                    </a:solidFill>
                  </a:tcPr>
                </a:tc>
                <a:extLst>
                  <a:ext uri="{0D108BD9-81ED-4DB2-BD59-A6C34878D82A}">
                    <a16:rowId xmlns:a16="http://schemas.microsoft.com/office/drawing/2014/main" val="3108497430"/>
                  </a:ext>
                </a:extLst>
              </a:tr>
              <a:tr h="546307">
                <a:tc>
                  <a:txBody>
                    <a:bodyPr/>
                    <a:lstStyle/>
                    <a:p>
                      <a:pPr algn="l" fontAlgn="b"/>
                      <a:r>
                        <a:rPr lang="en-US" sz="1800" b="0" i="0" u="none" strike="noStrike">
                          <a:solidFill>
                            <a:srgbClr val="000000"/>
                          </a:solidFill>
                          <a:effectLst/>
                          <a:latin typeface="+mn-lt"/>
                        </a:rPr>
                        <a:t>Israel</a:t>
                      </a:r>
                    </a:p>
                  </a:txBody>
                  <a:tcPr marL="9525" marR="9525" marT="9525" marB="0" anchor="ctr"/>
                </a:tc>
                <a:tc>
                  <a:txBody>
                    <a:bodyPr/>
                    <a:lstStyle/>
                    <a:p>
                      <a:pPr algn="l" fontAlgn="b"/>
                      <a:r>
                        <a:rPr lang="en-US" sz="1800" b="0" i="0" u="none" strike="noStrike">
                          <a:solidFill>
                            <a:srgbClr val="000000"/>
                          </a:solidFill>
                          <a:effectLst/>
                          <a:latin typeface="+mn-lt"/>
                        </a:rPr>
                        <a:t>0.2%</a:t>
                      </a:r>
                    </a:p>
                  </a:txBody>
                  <a:tcPr marL="9525" marR="9525" marT="9525" marB="0" anchor="ctr"/>
                </a:tc>
                <a:tc>
                  <a:txBody>
                    <a:bodyPr/>
                    <a:lstStyle/>
                    <a:p>
                      <a:r>
                        <a:rPr lang="en-US"/>
                        <a:t>7,745</a:t>
                      </a:r>
                    </a:p>
                  </a:txBody>
                  <a:tcPr anchor="ctr"/>
                </a:tc>
                <a:tc>
                  <a:txBody>
                    <a:bodyPr/>
                    <a:lstStyle/>
                    <a:p>
                      <a:r>
                        <a:rPr lang="en-US" sz="1800" b="0" i="0" kern="1200">
                          <a:solidFill>
                            <a:schemeClr val="dk1"/>
                          </a:solidFill>
                          <a:effectLst/>
                          <a:latin typeface="+mn-lt"/>
                          <a:ea typeface="+mn-ea"/>
                          <a:cs typeface="+mn-cs"/>
                        </a:rPr>
                        <a:t>5,338,970</a:t>
                      </a:r>
                      <a:endParaRPr lang="en-US"/>
                    </a:p>
                  </a:txBody>
                  <a:tcPr anchor="ctr"/>
                </a:tc>
                <a:tc>
                  <a:txBody>
                    <a:bodyPr/>
                    <a:lstStyle/>
                    <a:p>
                      <a:pPr algn="r" fontAlgn="b"/>
                      <a:r>
                        <a:rPr lang="en-US" sz="1800" b="0" i="0" u="none" strike="noStrike">
                          <a:solidFill>
                            <a:srgbClr val="000000"/>
                          </a:solidFill>
                          <a:effectLst/>
                          <a:latin typeface="Calibri" panose="020F0502020204030204" pitchFamily="34" charset="0"/>
                        </a:rPr>
                        <a:t>0.15%</a:t>
                      </a:r>
                    </a:p>
                  </a:txBody>
                  <a:tcPr marL="9525" marR="9525" marT="9525" marB="0" anchor="ctr"/>
                </a:tc>
                <a:tc>
                  <a:txBody>
                    <a:bodyPr/>
                    <a:lstStyle/>
                    <a:p>
                      <a:r>
                        <a:rPr lang="en-US"/>
                        <a:t>0.05%</a:t>
                      </a:r>
                    </a:p>
                  </a:txBody>
                  <a:tcPr anchor="ctr"/>
                </a:tc>
                <a:extLst>
                  <a:ext uri="{0D108BD9-81ED-4DB2-BD59-A6C34878D82A}">
                    <a16:rowId xmlns:a16="http://schemas.microsoft.com/office/drawing/2014/main" val="3017021356"/>
                  </a:ext>
                </a:extLst>
              </a:tr>
              <a:tr h="546307">
                <a:tc>
                  <a:txBody>
                    <a:bodyPr/>
                    <a:lstStyle/>
                    <a:p>
                      <a:pPr algn="l" fontAlgn="b"/>
                      <a:r>
                        <a:rPr lang="en-US" sz="1800" b="0" i="0" u="none" strike="noStrike">
                          <a:solidFill>
                            <a:srgbClr val="000000"/>
                          </a:solidFill>
                          <a:effectLst/>
                          <a:latin typeface="+mn-lt"/>
                        </a:rPr>
                        <a:t>Jordan</a:t>
                      </a:r>
                    </a:p>
                  </a:txBody>
                  <a:tcPr marL="9525" marR="9525" marT="9525" marB="0" anchor="ctr"/>
                </a:tc>
                <a:tc>
                  <a:txBody>
                    <a:bodyPr/>
                    <a:lstStyle/>
                    <a:p>
                      <a:pPr algn="l" fontAlgn="b"/>
                      <a:r>
                        <a:rPr lang="en-US" sz="1800" b="0" i="0" u="none" strike="noStrike">
                          <a:solidFill>
                            <a:srgbClr val="000000"/>
                          </a:solidFill>
                          <a:effectLst/>
                          <a:latin typeface="+mn-lt"/>
                        </a:rPr>
                        <a:t>0.1%</a:t>
                      </a:r>
                    </a:p>
                  </a:txBody>
                  <a:tcPr marL="9525" marR="9525" marT="9525" marB="0" anchor="ctr"/>
                </a:tc>
                <a:tc>
                  <a:txBody>
                    <a:bodyPr/>
                    <a:lstStyle/>
                    <a:p>
                      <a:r>
                        <a:rPr lang="en-US"/>
                        <a:t>2,131</a:t>
                      </a:r>
                    </a:p>
                  </a:txBody>
                  <a:tcPr anchor="ctr"/>
                </a:tc>
                <a:tc>
                  <a:txBody>
                    <a:bodyPr/>
                    <a:lstStyle/>
                    <a:p>
                      <a:r>
                        <a:rPr lang="en-US" sz="1800" b="0" i="0" kern="1200">
                          <a:solidFill>
                            <a:schemeClr val="dk1"/>
                          </a:solidFill>
                          <a:effectLst/>
                          <a:latin typeface="+mn-lt"/>
                          <a:ea typeface="+mn-ea"/>
                          <a:cs typeface="+mn-cs"/>
                        </a:rPr>
                        <a:t>6,163,570</a:t>
                      </a:r>
                      <a:endParaRPr lang="en-US"/>
                    </a:p>
                  </a:txBody>
                  <a:tcPr anchor="ctr"/>
                </a:tc>
                <a:tc>
                  <a:txBody>
                    <a:bodyPr/>
                    <a:lstStyle/>
                    <a:p>
                      <a:pPr algn="r" fontAlgn="b"/>
                      <a:r>
                        <a:rPr lang="en-US" sz="1800" b="0" i="0" u="none" strike="noStrike">
                          <a:solidFill>
                            <a:srgbClr val="000000"/>
                          </a:solidFill>
                          <a:effectLst/>
                          <a:latin typeface="Calibri" panose="020F0502020204030204" pitchFamily="34" charset="0"/>
                        </a:rPr>
                        <a:t>0.03%</a:t>
                      </a:r>
                    </a:p>
                  </a:txBody>
                  <a:tcPr marL="9525" marR="9525" marT="9525" marB="0" anchor="ctr"/>
                </a:tc>
                <a:tc>
                  <a:txBody>
                    <a:bodyPr/>
                    <a:lstStyle/>
                    <a:p>
                      <a:r>
                        <a:rPr lang="en-US"/>
                        <a:t>0.7%</a:t>
                      </a:r>
                    </a:p>
                  </a:txBody>
                  <a:tcPr anchor="ctr"/>
                </a:tc>
                <a:extLst>
                  <a:ext uri="{0D108BD9-81ED-4DB2-BD59-A6C34878D82A}">
                    <a16:rowId xmlns:a16="http://schemas.microsoft.com/office/drawing/2014/main" val="5671806"/>
                  </a:ext>
                </a:extLst>
              </a:tr>
              <a:tr h="546307">
                <a:tc>
                  <a:txBody>
                    <a:bodyPr/>
                    <a:lstStyle/>
                    <a:p>
                      <a:pPr algn="l" fontAlgn="b"/>
                      <a:r>
                        <a:rPr lang="en-US" sz="1800" b="0" i="0" u="none" strike="noStrike">
                          <a:solidFill>
                            <a:srgbClr val="000000"/>
                          </a:solidFill>
                          <a:effectLst/>
                          <a:latin typeface="+mn-lt"/>
                        </a:rPr>
                        <a:t>Kuwait</a:t>
                      </a:r>
                    </a:p>
                  </a:txBody>
                  <a:tcPr marL="9525" marR="9525" marT="9525" marB="0" anchor="ctr"/>
                </a:tc>
                <a:tc>
                  <a:txBody>
                    <a:bodyPr/>
                    <a:lstStyle/>
                    <a:p>
                      <a:pPr algn="l" fontAlgn="b"/>
                      <a:r>
                        <a:rPr lang="en-US" sz="1800" b="0" i="0" u="none" strike="noStrike">
                          <a:solidFill>
                            <a:srgbClr val="000000"/>
                          </a:solidFill>
                          <a:effectLst/>
                          <a:latin typeface="+mn-lt"/>
                        </a:rPr>
                        <a:t>0.1%</a:t>
                      </a:r>
                    </a:p>
                  </a:txBody>
                  <a:tcPr marL="9525" marR="9525" marT="9525" marB="0" anchor="ctr"/>
                </a:tc>
                <a:tc>
                  <a:txBody>
                    <a:bodyPr/>
                    <a:lstStyle/>
                    <a:p>
                      <a:r>
                        <a:rPr lang="en-US"/>
                        <a:t>&lt;1000</a:t>
                      </a:r>
                    </a:p>
                  </a:txBody>
                  <a:tcPr anchor="ctr"/>
                </a:tc>
                <a:tc>
                  <a:txBody>
                    <a:bodyPr/>
                    <a:lstStyle/>
                    <a:p>
                      <a:r>
                        <a:rPr lang="en-US" sz="1800" b="0" i="0" kern="1200">
                          <a:solidFill>
                            <a:schemeClr val="dk1"/>
                          </a:solidFill>
                          <a:effectLst/>
                          <a:latin typeface="+mn-lt"/>
                          <a:ea typeface="+mn-ea"/>
                          <a:cs typeface="+mn-cs"/>
                        </a:rPr>
                        <a:t>3,140,660</a:t>
                      </a:r>
                      <a:endParaRPr lang="en-US"/>
                    </a:p>
                  </a:txBody>
                  <a:tcPr anchor="ctr"/>
                </a:tc>
                <a:tc>
                  <a:txBody>
                    <a:bodyPr/>
                    <a:lstStyle/>
                    <a:p>
                      <a:pPr algn="r" fontAlgn="b"/>
                      <a:r>
                        <a:rPr lang="en-US" sz="1800" b="0" i="0" u="none" strike="noStrike">
                          <a:solidFill>
                            <a:srgbClr val="000000"/>
                          </a:solidFill>
                          <a:effectLst/>
                          <a:latin typeface="Calibri" panose="020F0502020204030204" pitchFamily="34" charset="0"/>
                        </a:rPr>
                        <a:t>0.03%</a:t>
                      </a:r>
                    </a:p>
                  </a:txBody>
                  <a:tcPr marL="9525" marR="9525" marT="9525" marB="0" anchor="ctr"/>
                </a:tc>
                <a:tc>
                  <a:txBody>
                    <a:bodyPr/>
                    <a:lstStyle/>
                    <a:p>
                      <a:r>
                        <a:rPr lang="en-US"/>
                        <a:t>0.7%</a:t>
                      </a:r>
                    </a:p>
                  </a:txBody>
                  <a:tcPr anchor="ctr"/>
                </a:tc>
                <a:extLst>
                  <a:ext uri="{0D108BD9-81ED-4DB2-BD59-A6C34878D82A}">
                    <a16:rowId xmlns:a16="http://schemas.microsoft.com/office/drawing/2014/main" val="8154069"/>
                  </a:ext>
                </a:extLst>
              </a:tr>
              <a:tr h="546307">
                <a:tc>
                  <a:txBody>
                    <a:bodyPr/>
                    <a:lstStyle/>
                    <a:p>
                      <a:pPr algn="l" fontAlgn="b"/>
                      <a:r>
                        <a:rPr lang="en-US" sz="1800" b="0" i="0" u="none" strike="noStrike">
                          <a:solidFill>
                            <a:srgbClr val="000000"/>
                          </a:solidFill>
                          <a:effectLst/>
                          <a:latin typeface="+mn-lt"/>
                        </a:rPr>
                        <a:t>Lebanon</a:t>
                      </a:r>
                    </a:p>
                  </a:txBody>
                  <a:tcPr marL="9525" marR="9525" marT="9525" marB="0" anchor="ctr"/>
                </a:tc>
                <a:tc>
                  <a:txBody>
                    <a:bodyPr/>
                    <a:lstStyle/>
                    <a:p>
                      <a:pPr algn="l" fontAlgn="b"/>
                      <a:r>
                        <a:rPr lang="en-US" sz="1800" b="0" i="0" u="none" strike="noStrike">
                          <a:solidFill>
                            <a:srgbClr val="000000"/>
                          </a:solidFill>
                          <a:effectLst/>
                          <a:latin typeface="+mn-lt"/>
                        </a:rPr>
                        <a:t>0.1%</a:t>
                      </a:r>
                    </a:p>
                  </a:txBody>
                  <a:tcPr marL="9525" marR="9525" marT="9525" marB="0" anchor="ctr"/>
                </a:tc>
                <a:tc>
                  <a:txBody>
                    <a:bodyPr/>
                    <a:lstStyle/>
                    <a:p>
                      <a:r>
                        <a:rPr lang="en-US"/>
                        <a:t>1,130</a:t>
                      </a:r>
                    </a:p>
                  </a:txBody>
                  <a:tcPr anchor="ctr"/>
                </a:tc>
                <a:tc>
                  <a:txBody>
                    <a:bodyPr/>
                    <a:lstStyle/>
                    <a:p>
                      <a:r>
                        <a:rPr lang="en-US" sz="1800" b="0" i="0" kern="1200">
                          <a:solidFill>
                            <a:schemeClr val="dk1"/>
                          </a:solidFill>
                          <a:effectLst/>
                          <a:latin typeface="+mn-lt"/>
                          <a:ea typeface="+mn-ea"/>
                          <a:cs typeface="+mn-cs"/>
                        </a:rPr>
                        <a:t>4,582,050</a:t>
                      </a:r>
                      <a:endParaRPr lang="en-US"/>
                    </a:p>
                  </a:txBody>
                  <a:tcPr anchor="ctr"/>
                </a:tc>
                <a:tc>
                  <a:txBody>
                    <a:bodyPr/>
                    <a:lstStyle/>
                    <a:p>
                      <a:pPr algn="r" fontAlgn="b"/>
                      <a:r>
                        <a:rPr lang="en-US" sz="1800" b="0" i="0" u="none" strike="noStrike">
                          <a:solidFill>
                            <a:srgbClr val="000000"/>
                          </a:solidFill>
                          <a:effectLst/>
                          <a:latin typeface="Calibri" panose="020F0502020204030204" pitchFamily="34" charset="0"/>
                        </a:rPr>
                        <a:t>0.02%</a:t>
                      </a:r>
                    </a:p>
                  </a:txBody>
                  <a:tcPr marL="9525" marR="9525" marT="9525" marB="0" anchor="ctr"/>
                </a:tc>
                <a:tc>
                  <a:txBody>
                    <a:bodyPr/>
                    <a:lstStyle/>
                    <a:p>
                      <a:r>
                        <a:rPr lang="en-US"/>
                        <a:t>0.08%</a:t>
                      </a:r>
                    </a:p>
                  </a:txBody>
                  <a:tcPr anchor="ctr"/>
                </a:tc>
                <a:extLst>
                  <a:ext uri="{0D108BD9-81ED-4DB2-BD59-A6C34878D82A}">
                    <a16:rowId xmlns:a16="http://schemas.microsoft.com/office/drawing/2014/main" val="3869958526"/>
                  </a:ext>
                </a:extLst>
              </a:tr>
              <a:tr h="546307">
                <a:tc>
                  <a:txBody>
                    <a:bodyPr/>
                    <a:lstStyle/>
                    <a:p>
                      <a:pPr algn="l" fontAlgn="b"/>
                      <a:r>
                        <a:rPr lang="en-US" sz="1800" b="0" i="0" u="none" strike="noStrike">
                          <a:solidFill>
                            <a:srgbClr val="000000"/>
                          </a:solidFill>
                          <a:effectLst/>
                          <a:latin typeface="+mn-lt"/>
                        </a:rPr>
                        <a:t>Oman</a:t>
                      </a:r>
                    </a:p>
                  </a:txBody>
                  <a:tcPr marL="9525" marR="9525" marT="9525" marB="0" anchor="ctr"/>
                </a:tc>
                <a:tc>
                  <a:txBody>
                    <a:bodyPr/>
                    <a:lstStyle/>
                    <a:p>
                      <a:pPr algn="l" fontAlgn="b"/>
                      <a:r>
                        <a:rPr lang="en-US" sz="1800" b="0" i="0" u="none" strike="noStrike">
                          <a:solidFill>
                            <a:srgbClr val="000000"/>
                          </a:solidFill>
                          <a:effectLst/>
                          <a:latin typeface="+mn-lt"/>
                        </a:rPr>
                        <a:t>0.2%</a:t>
                      </a:r>
                    </a:p>
                  </a:txBody>
                  <a:tcPr marL="9525" marR="9525" marT="9525" marB="0" anchor="ctr"/>
                </a:tc>
                <a:tc>
                  <a:txBody>
                    <a:bodyPr/>
                    <a:lstStyle/>
                    <a:p>
                      <a:r>
                        <a:rPr lang="en-US"/>
                        <a:t>1,684</a:t>
                      </a:r>
                    </a:p>
                  </a:txBody>
                  <a:tcPr anchor="ctr"/>
                </a:tc>
                <a:tc>
                  <a:txBody>
                    <a:bodyPr/>
                    <a:lstStyle/>
                    <a:p>
                      <a:r>
                        <a:rPr lang="en-US" sz="1800" b="0" i="0" kern="1200">
                          <a:solidFill>
                            <a:schemeClr val="dk1"/>
                          </a:solidFill>
                          <a:effectLst/>
                          <a:latin typeface="+mn-lt"/>
                          <a:ea typeface="+mn-ea"/>
                          <a:cs typeface="+mn-cs"/>
                        </a:rPr>
                        <a:t>3,639,530</a:t>
                      </a:r>
                      <a:endParaRPr lang="en-US"/>
                    </a:p>
                  </a:txBody>
                  <a:tcPr anchor="ctr"/>
                </a:tc>
                <a:tc>
                  <a:txBody>
                    <a:bodyPr/>
                    <a:lstStyle/>
                    <a:p>
                      <a:pPr algn="r" fontAlgn="b"/>
                      <a:r>
                        <a:rPr lang="en-US" sz="1800" b="0" i="0" u="none" strike="noStrike">
                          <a:solidFill>
                            <a:srgbClr val="000000"/>
                          </a:solidFill>
                          <a:effectLst/>
                          <a:latin typeface="Calibri" panose="020F0502020204030204" pitchFamily="34" charset="0"/>
                        </a:rPr>
                        <a:t>0.05%</a:t>
                      </a:r>
                    </a:p>
                  </a:txBody>
                  <a:tcPr marL="9525" marR="9525" marT="9525" marB="0" anchor="ctr"/>
                </a:tc>
                <a:tc>
                  <a:txBody>
                    <a:bodyPr/>
                    <a:lstStyle/>
                    <a:p>
                      <a:r>
                        <a:rPr lang="en-US"/>
                        <a:t>0.15%</a:t>
                      </a:r>
                    </a:p>
                  </a:txBody>
                  <a:tcPr anchor="ctr"/>
                </a:tc>
                <a:extLst>
                  <a:ext uri="{0D108BD9-81ED-4DB2-BD59-A6C34878D82A}">
                    <a16:rowId xmlns:a16="http://schemas.microsoft.com/office/drawing/2014/main" val="1906228765"/>
                  </a:ext>
                </a:extLst>
              </a:tr>
              <a:tr h="546307">
                <a:tc>
                  <a:txBody>
                    <a:bodyPr/>
                    <a:lstStyle/>
                    <a:p>
                      <a:pPr algn="l" fontAlgn="b"/>
                      <a:r>
                        <a:rPr lang="en-US" sz="1800" b="0" i="0" u="none" strike="noStrike">
                          <a:solidFill>
                            <a:srgbClr val="000000"/>
                          </a:solidFill>
                          <a:effectLst/>
                          <a:latin typeface="+mn-lt"/>
                        </a:rPr>
                        <a:t>Syria</a:t>
                      </a:r>
                    </a:p>
                  </a:txBody>
                  <a:tcPr marL="9525" marR="9525" marT="9525" marB="0" anchor="ctr"/>
                </a:tc>
                <a:tc>
                  <a:txBody>
                    <a:bodyPr/>
                    <a:lstStyle/>
                    <a:p>
                      <a:pPr algn="l" fontAlgn="b"/>
                      <a:r>
                        <a:rPr lang="en-US" sz="1800" b="0" i="0" u="none" strike="noStrike">
                          <a:solidFill>
                            <a:srgbClr val="000000"/>
                          </a:solidFill>
                          <a:effectLst/>
                          <a:latin typeface="+mn-lt"/>
                        </a:rPr>
                        <a:t>0.1%</a:t>
                      </a:r>
                    </a:p>
                  </a:txBody>
                  <a:tcPr marL="9525" marR="9525" marT="9525" marB="0" anchor="ctr"/>
                </a:tc>
                <a:tc>
                  <a:txBody>
                    <a:bodyPr/>
                    <a:lstStyle/>
                    <a:p>
                      <a:r>
                        <a:rPr lang="en-US"/>
                        <a:t>640</a:t>
                      </a:r>
                    </a:p>
                  </a:txBody>
                  <a:tcPr anchor="ctr"/>
                </a:tc>
                <a:tc>
                  <a:txBody>
                    <a:bodyPr/>
                    <a:lstStyle/>
                    <a:p>
                      <a:r>
                        <a:rPr lang="en-US" sz="1800" b="0" i="0" kern="1200">
                          <a:solidFill>
                            <a:schemeClr val="dk1"/>
                          </a:solidFill>
                          <a:effectLst/>
                          <a:latin typeface="+mn-lt"/>
                          <a:ea typeface="+mn-ea"/>
                          <a:cs typeface="+mn-cs"/>
                        </a:rPr>
                        <a:t>10,832,760</a:t>
                      </a:r>
                      <a:endParaRPr lang="en-US"/>
                    </a:p>
                  </a:txBody>
                  <a:tcPr anchor="ctr"/>
                </a:tc>
                <a:tc>
                  <a:txBody>
                    <a:bodyPr/>
                    <a:lstStyle/>
                    <a:p>
                      <a:pPr algn="r" fontAlgn="b"/>
                      <a:r>
                        <a:rPr lang="en-US" sz="1800" b="0" i="0" u="none" strike="noStrike">
                          <a:solidFill>
                            <a:srgbClr val="000000"/>
                          </a:solidFill>
                          <a:effectLst/>
                          <a:latin typeface="Calibri" panose="020F0502020204030204" pitchFamily="34" charset="0"/>
                        </a:rPr>
                        <a:t>0.01%</a:t>
                      </a:r>
                    </a:p>
                  </a:txBody>
                  <a:tcPr marL="9525" marR="9525" marT="9525" marB="0" anchor="ctr"/>
                </a:tc>
                <a:tc>
                  <a:txBody>
                    <a:bodyPr/>
                    <a:lstStyle/>
                    <a:p>
                      <a:r>
                        <a:rPr lang="en-US"/>
                        <a:t>0.09%</a:t>
                      </a:r>
                    </a:p>
                  </a:txBody>
                  <a:tcPr anchor="ctr"/>
                </a:tc>
                <a:extLst>
                  <a:ext uri="{0D108BD9-81ED-4DB2-BD59-A6C34878D82A}">
                    <a16:rowId xmlns:a16="http://schemas.microsoft.com/office/drawing/2014/main" val="4277505193"/>
                  </a:ext>
                </a:extLst>
              </a:tr>
              <a:tr h="538823">
                <a:tc>
                  <a:txBody>
                    <a:bodyPr/>
                    <a:lstStyle/>
                    <a:p>
                      <a:pPr algn="l" fontAlgn="b"/>
                      <a:r>
                        <a:rPr lang="en-US" sz="1800" b="0" i="0" u="none" strike="noStrike">
                          <a:solidFill>
                            <a:srgbClr val="000000"/>
                          </a:solidFill>
                          <a:effectLst/>
                          <a:latin typeface="+mn-lt"/>
                        </a:rPr>
                        <a:t>Yemen</a:t>
                      </a:r>
                    </a:p>
                  </a:txBody>
                  <a:tcPr marL="9525" marR="9525" marT="9525" marB="0" anchor="ctr"/>
                </a:tc>
                <a:tc>
                  <a:txBody>
                    <a:bodyPr/>
                    <a:lstStyle/>
                    <a:p>
                      <a:pPr algn="l" fontAlgn="b"/>
                      <a:r>
                        <a:rPr lang="en-US" sz="1800" b="0" i="0" u="none" strike="noStrike">
                          <a:solidFill>
                            <a:srgbClr val="000000"/>
                          </a:solidFill>
                          <a:effectLst/>
                          <a:latin typeface="+mn-lt"/>
                        </a:rPr>
                        <a:t>0.1%</a:t>
                      </a:r>
                    </a:p>
                  </a:txBody>
                  <a:tcPr marL="9525" marR="9525" marT="9525" marB="0" anchor="ctr"/>
                </a:tc>
                <a:tc>
                  <a:txBody>
                    <a:bodyPr/>
                    <a:lstStyle/>
                    <a:p>
                      <a:r>
                        <a:rPr lang="en-US"/>
                        <a:t>2,701</a:t>
                      </a:r>
                    </a:p>
                  </a:txBody>
                  <a:tcPr anchor="ctr"/>
                </a:tc>
                <a:tc>
                  <a:txBody>
                    <a:bodyPr/>
                    <a:lstStyle/>
                    <a:p>
                      <a:r>
                        <a:rPr lang="en-US" sz="1800" b="0" i="0" kern="1200">
                          <a:solidFill>
                            <a:schemeClr val="dk1"/>
                          </a:solidFill>
                          <a:effectLst/>
                          <a:latin typeface="+mn-lt"/>
                          <a:ea typeface="+mn-ea"/>
                          <a:cs typeface="+mn-cs"/>
                        </a:rPr>
                        <a:t>16,389.26</a:t>
                      </a:r>
                      <a:endParaRPr lang="en-US"/>
                    </a:p>
                  </a:txBody>
                  <a:tcPr anchor="ctr"/>
                </a:tc>
                <a:tc>
                  <a:txBody>
                    <a:bodyPr/>
                    <a:lstStyle/>
                    <a:p>
                      <a:pPr algn="r" fontAlgn="b"/>
                      <a:r>
                        <a:rPr lang="en-US" sz="1800" b="0" i="0" u="none" strike="noStrike">
                          <a:solidFill>
                            <a:srgbClr val="000000"/>
                          </a:solidFill>
                          <a:effectLst/>
                          <a:latin typeface="Calibri" panose="020F0502020204030204" pitchFamily="34" charset="0"/>
                        </a:rPr>
                        <a:t>16.48%</a:t>
                      </a:r>
                    </a:p>
                  </a:txBody>
                  <a:tcPr marL="9525" marR="9525" marT="9525" marB="0" anchor="ctr"/>
                </a:tc>
                <a:tc>
                  <a:txBody>
                    <a:bodyPr/>
                    <a:lstStyle/>
                    <a:p>
                      <a:r>
                        <a:rPr lang="en-US" b="1">
                          <a:highlight>
                            <a:srgbClr val="FFFF00"/>
                          </a:highlight>
                        </a:rPr>
                        <a:t>16.38%</a:t>
                      </a:r>
                    </a:p>
                  </a:txBody>
                  <a:tcPr anchor="ctr"/>
                </a:tc>
                <a:extLst>
                  <a:ext uri="{0D108BD9-81ED-4DB2-BD59-A6C34878D82A}">
                    <a16:rowId xmlns:a16="http://schemas.microsoft.com/office/drawing/2014/main" val="3872761471"/>
                  </a:ext>
                </a:extLst>
              </a:tr>
            </a:tbl>
          </a:graphicData>
        </a:graphic>
      </p:graphicFrame>
      <p:sp>
        <p:nvSpPr>
          <p:cNvPr id="6" name="Title 1">
            <a:extLst>
              <a:ext uri="{FF2B5EF4-FFF2-40B4-BE49-F238E27FC236}">
                <a16:creationId xmlns:a16="http://schemas.microsoft.com/office/drawing/2014/main" id="{F5DC8D66-3DF2-0940-84E6-0F07994B04A0}"/>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HEALTHCARE FINDINGS</a:t>
            </a:r>
          </a:p>
        </p:txBody>
      </p:sp>
      <p:sp>
        <p:nvSpPr>
          <p:cNvPr id="8" name="TextBox 7">
            <a:extLst>
              <a:ext uri="{FF2B5EF4-FFF2-40B4-BE49-F238E27FC236}">
                <a16:creationId xmlns:a16="http://schemas.microsoft.com/office/drawing/2014/main" id="{A743D694-95AE-B849-AB55-75EE03B574E4}"/>
              </a:ext>
            </a:extLst>
          </p:cNvPr>
          <p:cNvSpPr txBox="1"/>
          <p:nvPr/>
        </p:nvSpPr>
        <p:spPr>
          <a:xfrm>
            <a:off x="798198" y="1500188"/>
            <a:ext cx="2150851" cy="369332"/>
          </a:xfrm>
          <a:prstGeom prst="rect">
            <a:avLst/>
          </a:prstGeom>
          <a:noFill/>
        </p:spPr>
        <p:txBody>
          <a:bodyPr wrap="square" rtlCol="0">
            <a:spAutoFit/>
          </a:bodyPr>
          <a:lstStyle/>
          <a:p>
            <a:r>
              <a:rPr lang="en-US" b="1">
                <a:latin typeface="Century Gothic" panose="020B0502020202020204" pitchFamily="34" charset="0"/>
              </a:rPr>
              <a:t>HIV Results</a:t>
            </a:r>
          </a:p>
        </p:txBody>
      </p:sp>
    </p:spTree>
    <p:extLst>
      <p:ext uri="{BB962C8B-B14F-4D97-AF65-F5344CB8AC3E}">
        <p14:creationId xmlns:p14="http://schemas.microsoft.com/office/powerpoint/2010/main" val="2708494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71E5AA-7347-4989-9271-6C37A6720740}"/>
              </a:ext>
            </a:extLst>
          </p:cNvPr>
          <p:cNvSpPr>
            <a:spLocks noGrp="1"/>
          </p:cNvSpPr>
          <p:nvPr>
            <p:ph idx="1"/>
          </p:nvPr>
        </p:nvSpPr>
        <p:spPr>
          <a:xfrm>
            <a:off x="838200" y="1361799"/>
            <a:ext cx="10515600" cy="4351338"/>
          </a:xfrm>
        </p:spPr>
        <p:txBody>
          <a:bodyPr vert="horz" lIns="91440" tIns="45720" rIns="91440" bIns="45720" numCol="2" rtlCol="0" anchor="t">
            <a:normAutofit/>
          </a:bodyPr>
          <a:lstStyle/>
          <a:p>
            <a:pPr marL="457200" indent="-457200">
              <a:lnSpc>
                <a:spcPct val="150000"/>
              </a:lnSpc>
              <a:buAutoNum type="arabicPeriod"/>
            </a:pPr>
            <a:r>
              <a:rPr lang="en-US" sz="2200">
                <a:latin typeface="Century Gothic" panose="020B0502020202020204" pitchFamily="34" charset="0"/>
                <a:cs typeface="Calibri"/>
              </a:rPr>
              <a:t>Overview</a:t>
            </a:r>
          </a:p>
          <a:p>
            <a:pPr marL="457200" indent="-457200">
              <a:lnSpc>
                <a:spcPct val="150000"/>
              </a:lnSpc>
              <a:buAutoNum type="arabicPeriod"/>
            </a:pPr>
            <a:r>
              <a:rPr lang="en-US" sz="2200">
                <a:latin typeface="Century Gothic" panose="020B0502020202020204" pitchFamily="34" charset="0"/>
                <a:cs typeface="Calibri"/>
              </a:rPr>
              <a:t>Insights</a:t>
            </a:r>
          </a:p>
          <a:p>
            <a:pPr marL="457200" indent="-457200">
              <a:lnSpc>
                <a:spcPct val="150000"/>
              </a:lnSpc>
              <a:buAutoNum type="arabicPeriod"/>
            </a:pPr>
            <a:r>
              <a:rPr lang="en-US" sz="2200">
                <a:latin typeface="Century Gothic" panose="020B0502020202020204" pitchFamily="34" charset="0"/>
                <a:cs typeface="Calibri"/>
              </a:rPr>
              <a:t>Missing Values Strategy</a:t>
            </a:r>
          </a:p>
          <a:p>
            <a:pPr marL="457200" indent="-457200">
              <a:lnSpc>
                <a:spcPct val="150000"/>
              </a:lnSpc>
              <a:buAutoNum type="arabicPeriod"/>
            </a:pPr>
            <a:r>
              <a:rPr lang="en-US" sz="2200">
                <a:latin typeface="Century Gothic" panose="020B0502020202020204" pitchFamily="34" charset="0"/>
                <a:cs typeface="Calibri"/>
              </a:rPr>
              <a:t>Category Analysis</a:t>
            </a:r>
          </a:p>
          <a:p>
            <a:pPr lvl="1">
              <a:lnSpc>
                <a:spcPct val="150000"/>
              </a:lnSpc>
            </a:pPr>
            <a:r>
              <a:rPr lang="en-US" sz="1800">
                <a:latin typeface="Century Gothic" panose="020B0502020202020204" pitchFamily="34" charset="0"/>
                <a:cs typeface="Calibri"/>
              </a:rPr>
              <a:t>Socio – Economic </a:t>
            </a:r>
          </a:p>
          <a:p>
            <a:pPr lvl="1">
              <a:lnSpc>
                <a:spcPct val="150000"/>
              </a:lnSpc>
            </a:pPr>
            <a:r>
              <a:rPr lang="en-US" sz="1800">
                <a:latin typeface="Century Gothic" panose="020B0502020202020204" pitchFamily="34" charset="0"/>
                <a:cs typeface="Calibri"/>
              </a:rPr>
              <a:t>Healthcare</a:t>
            </a:r>
          </a:p>
          <a:p>
            <a:pPr marL="0" indent="0">
              <a:lnSpc>
                <a:spcPct val="150000"/>
              </a:lnSpc>
              <a:buNone/>
            </a:pPr>
            <a:r>
              <a:rPr lang="en-US" sz="2200">
                <a:latin typeface="Century Gothic" panose="020B0502020202020204" pitchFamily="34" charset="0"/>
                <a:cs typeface="Calibri"/>
              </a:rPr>
              <a:t>5.   Conclusions</a:t>
            </a:r>
          </a:p>
          <a:p>
            <a:pPr marL="0" indent="0">
              <a:lnSpc>
                <a:spcPct val="150000"/>
              </a:lnSpc>
              <a:buNone/>
            </a:pPr>
            <a:endParaRPr lang="en-US" sz="2200">
              <a:latin typeface="Century Gothic" panose="020B0502020202020204" pitchFamily="34" charset="0"/>
              <a:cs typeface="Calibri"/>
            </a:endParaRPr>
          </a:p>
          <a:p>
            <a:pPr>
              <a:lnSpc>
                <a:spcPct val="150000"/>
              </a:lnSpc>
            </a:pPr>
            <a:endParaRPr lang="en-US" sz="2200">
              <a:latin typeface="Century Gothic" panose="020B0502020202020204" pitchFamily="34" charset="0"/>
              <a:cs typeface="Calibri"/>
            </a:endParaRPr>
          </a:p>
          <a:p>
            <a:endParaRPr lang="en-US" sz="2200">
              <a:latin typeface="Century Gothic" panose="020B0502020202020204" pitchFamily="34" charset="0"/>
              <a:cs typeface="Calibri"/>
            </a:endParaRPr>
          </a:p>
        </p:txBody>
      </p:sp>
      <p:sp>
        <p:nvSpPr>
          <p:cNvPr id="6" name="Title 1">
            <a:extLst>
              <a:ext uri="{FF2B5EF4-FFF2-40B4-BE49-F238E27FC236}">
                <a16:creationId xmlns:a16="http://schemas.microsoft.com/office/drawing/2014/main" id="{9D4446C4-BB60-AC48-9909-572F7D55F08E}"/>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AGENDA</a:t>
            </a:r>
          </a:p>
        </p:txBody>
      </p:sp>
    </p:spTree>
    <p:extLst>
      <p:ext uri="{BB962C8B-B14F-4D97-AF65-F5344CB8AC3E}">
        <p14:creationId xmlns:p14="http://schemas.microsoft.com/office/powerpoint/2010/main" val="3816017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3A9C16B-388C-5747-80D8-F1F055B1B951}"/>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HEALTHCARE FINDINGS</a:t>
            </a:r>
          </a:p>
        </p:txBody>
      </p:sp>
      <p:pic>
        <p:nvPicPr>
          <p:cNvPr id="5" name="Picture 4">
            <a:extLst>
              <a:ext uri="{FF2B5EF4-FFF2-40B4-BE49-F238E27FC236}">
                <a16:creationId xmlns:a16="http://schemas.microsoft.com/office/drawing/2014/main" id="{D45F2CAF-C07F-D940-89D7-024EE5A2B045}"/>
              </a:ext>
            </a:extLst>
          </p:cNvPr>
          <p:cNvPicPr>
            <a:picLocks noChangeAspect="1"/>
          </p:cNvPicPr>
          <p:nvPr/>
        </p:nvPicPr>
        <p:blipFill>
          <a:blip r:embed="rId3"/>
          <a:stretch>
            <a:fillRect/>
          </a:stretch>
        </p:blipFill>
        <p:spPr>
          <a:xfrm>
            <a:off x="992949" y="1771396"/>
            <a:ext cx="5758483" cy="4024204"/>
          </a:xfrm>
          <a:prstGeom prst="rect">
            <a:avLst/>
          </a:prstGeom>
          <a:ln>
            <a:solidFill>
              <a:schemeClr val="tx1"/>
            </a:solidFill>
          </a:ln>
        </p:spPr>
      </p:pic>
      <p:pic>
        <p:nvPicPr>
          <p:cNvPr id="6" name="Picture 5" descr="A screenshot of a person&#10;&#10;Description automatically generated">
            <a:extLst>
              <a:ext uri="{FF2B5EF4-FFF2-40B4-BE49-F238E27FC236}">
                <a16:creationId xmlns:a16="http://schemas.microsoft.com/office/drawing/2014/main" id="{748E4258-105C-2A4C-A956-B3C8894711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56612" y="1771396"/>
            <a:ext cx="4746059" cy="4024204"/>
          </a:xfrm>
          <a:prstGeom prst="rect">
            <a:avLst/>
          </a:prstGeom>
          <a:ln>
            <a:solidFill>
              <a:schemeClr val="tx1"/>
            </a:solidFill>
          </a:ln>
        </p:spPr>
      </p:pic>
    </p:spTree>
    <p:extLst>
      <p:ext uri="{BB962C8B-B14F-4D97-AF65-F5344CB8AC3E}">
        <p14:creationId xmlns:p14="http://schemas.microsoft.com/office/powerpoint/2010/main" val="26471410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25E667E1-CC36-2D41-9E24-D37CC4CFC4C7}"/>
              </a:ext>
            </a:extLst>
          </p:cNvPr>
          <p:cNvSpPr/>
          <p:nvPr/>
        </p:nvSpPr>
        <p:spPr>
          <a:xfrm>
            <a:off x="2438401" y="2020888"/>
            <a:ext cx="3021496" cy="3051313"/>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ARAB PENINSULA ON SOCIO-ECONOMIC</a:t>
            </a:r>
          </a:p>
        </p:txBody>
      </p:sp>
      <p:sp>
        <p:nvSpPr>
          <p:cNvPr id="5" name="Oval 4">
            <a:extLst>
              <a:ext uri="{FF2B5EF4-FFF2-40B4-BE49-F238E27FC236}">
                <a16:creationId xmlns:a16="http://schemas.microsoft.com/office/drawing/2014/main" id="{C57FD220-C694-1147-AC2C-3366193AD0A2}"/>
              </a:ext>
            </a:extLst>
          </p:cNvPr>
          <p:cNvSpPr/>
          <p:nvPr/>
        </p:nvSpPr>
        <p:spPr>
          <a:xfrm>
            <a:off x="6758610" y="2020887"/>
            <a:ext cx="3021496" cy="3051313"/>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ARAB PENINSULA ON HEALTHCARE </a:t>
            </a:r>
          </a:p>
        </p:txBody>
      </p:sp>
      <p:sp>
        <p:nvSpPr>
          <p:cNvPr id="10" name="Title 1">
            <a:extLst>
              <a:ext uri="{FF2B5EF4-FFF2-40B4-BE49-F238E27FC236}">
                <a16:creationId xmlns:a16="http://schemas.microsoft.com/office/drawing/2014/main" id="{DB0F740B-2D9F-A84A-A529-3D60917E5D43}"/>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CONCLUSIONS</a:t>
            </a:r>
          </a:p>
        </p:txBody>
      </p:sp>
      <p:cxnSp>
        <p:nvCxnSpPr>
          <p:cNvPr id="8" name="Straight Arrow Connector 7">
            <a:extLst>
              <a:ext uri="{FF2B5EF4-FFF2-40B4-BE49-F238E27FC236}">
                <a16:creationId xmlns:a16="http://schemas.microsoft.com/office/drawing/2014/main" id="{0E902AF4-8BE1-0C4C-B878-75EF02CE584F}"/>
              </a:ext>
            </a:extLst>
          </p:cNvPr>
          <p:cNvCxnSpPr>
            <a:cxnSpLocks/>
            <a:stCxn id="4" idx="6"/>
            <a:endCxn id="5" idx="2"/>
          </p:cNvCxnSpPr>
          <p:nvPr/>
        </p:nvCxnSpPr>
        <p:spPr>
          <a:xfrm flipV="1">
            <a:off x="5459897" y="3546544"/>
            <a:ext cx="1298713" cy="1"/>
          </a:xfrm>
          <a:prstGeom prst="straightConnector1">
            <a:avLst/>
          </a:prstGeom>
          <a:ln w="155575">
            <a:solidFill>
              <a:srgbClr val="00206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288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A7E5A-D1A9-914D-847D-5F84DC67661B}"/>
              </a:ext>
            </a:extLst>
          </p:cNvPr>
          <p:cNvSpPr>
            <a:spLocks noGrp="1"/>
          </p:cNvSpPr>
          <p:nvPr>
            <p:ph type="ctrTitle"/>
          </p:nvPr>
        </p:nvSpPr>
        <p:spPr/>
        <p:txBody>
          <a:bodyPr>
            <a:normAutofit/>
          </a:bodyPr>
          <a:lstStyle/>
          <a:p>
            <a:r>
              <a:rPr lang="en-US" sz="4400" b="1">
                <a:latin typeface="Century Gothic" panose="020B0502020202020204" pitchFamily="34" charset="0"/>
              </a:rPr>
              <a:t>APPENDIX</a:t>
            </a:r>
          </a:p>
        </p:txBody>
      </p:sp>
    </p:spTree>
    <p:extLst>
      <p:ext uri="{BB962C8B-B14F-4D97-AF65-F5344CB8AC3E}">
        <p14:creationId xmlns:p14="http://schemas.microsoft.com/office/powerpoint/2010/main" val="32266475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4392AF-F749-6C4A-BEA2-EABE551DE0C7}"/>
              </a:ext>
            </a:extLst>
          </p:cNvPr>
          <p:cNvSpPr>
            <a:spLocks noGrp="1"/>
          </p:cNvSpPr>
          <p:nvPr>
            <p:ph idx="1"/>
          </p:nvPr>
        </p:nvSpPr>
        <p:spPr>
          <a:xfrm>
            <a:off x="1321308" y="5514180"/>
            <a:ext cx="9549384" cy="1325563"/>
          </a:xfrm>
        </p:spPr>
        <p:txBody>
          <a:bodyPr vert="horz" lIns="91440" tIns="45720" rIns="91440" bIns="45720" rtlCol="0" anchor="t">
            <a:normAutofit/>
          </a:bodyPr>
          <a:lstStyle/>
          <a:p>
            <a:pPr marL="457200" lvl="1" indent="0">
              <a:buNone/>
            </a:pPr>
            <a:endParaRPr lang="en-US">
              <a:cs typeface="Calibri"/>
            </a:endParaRPr>
          </a:p>
          <a:p>
            <a:pPr lvl="1"/>
            <a:endParaRPr lang="en-US">
              <a:cs typeface="Calibri"/>
            </a:endParaRPr>
          </a:p>
        </p:txBody>
      </p:sp>
      <p:pic>
        <p:nvPicPr>
          <p:cNvPr id="5" name="Picture 4">
            <a:extLst>
              <a:ext uri="{FF2B5EF4-FFF2-40B4-BE49-F238E27FC236}">
                <a16:creationId xmlns:a16="http://schemas.microsoft.com/office/drawing/2014/main" id="{90799292-3653-2549-AF9E-7481479A64EB}"/>
              </a:ext>
            </a:extLst>
          </p:cNvPr>
          <p:cNvPicPr>
            <a:picLocks noChangeAspect="1"/>
          </p:cNvPicPr>
          <p:nvPr/>
        </p:nvPicPr>
        <p:blipFill>
          <a:blip r:embed="rId3"/>
          <a:stretch>
            <a:fillRect/>
          </a:stretch>
        </p:blipFill>
        <p:spPr>
          <a:xfrm>
            <a:off x="175492" y="1500188"/>
            <a:ext cx="11841015" cy="5149991"/>
          </a:xfrm>
          <a:prstGeom prst="rect">
            <a:avLst/>
          </a:prstGeom>
        </p:spPr>
      </p:pic>
      <p:sp>
        <p:nvSpPr>
          <p:cNvPr id="7" name="Title 1">
            <a:extLst>
              <a:ext uri="{FF2B5EF4-FFF2-40B4-BE49-F238E27FC236}">
                <a16:creationId xmlns:a16="http://schemas.microsoft.com/office/drawing/2014/main" id="{DA304CF4-0FFB-1D4A-B36A-B9D90568AAD2}"/>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CORRELATION HEAT MAP</a:t>
            </a:r>
          </a:p>
        </p:txBody>
      </p:sp>
    </p:spTree>
    <p:extLst>
      <p:ext uri="{BB962C8B-B14F-4D97-AF65-F5344CB8AC3E}">
        <p14:creationId xmlns:p14="http://schemas.microsoft.com/office/powerpoint/2010/main" val="4879350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D9EBA22-90E4-5640-B9FD-343934E95B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3709" y="1158209"/>
            <a:ext cx="9824581" cy="5525166"/>
          </a:xfrm>
          <a:prstGeom prst="rect">
            <a:avLst/>
          </a:prstGeom>
          <a:ln>
            <a:solidFill>
              <a:schemeClr val="tx1"/>
            </a:solidFill>
          </a:ln>
        </p:spPr>
      </p:pic>
      <p:sp>
        <p:nvSpPr>
          <p:cNvPr id="4" name="Title 1">
            <a:extLst>
              <a:ext uri="{FF2B5EF4-FFF2-40B4-BE49-F238E27FC236}">
                <a16:creationId xmlns:a16="http://schemas.microsoft.com/office/drawing/2014/main" id="{085EC8AA-6577-6848-BCB4-AC273FA33C4D}"/>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SOCIO-ECONOMIC FINDINGS</a:t>
            </a:r>
          </a:p>
        </p:txBody>
      </p:sp>
      <p:sp>
        <p:nvSpPr>
          <p:cNvPr id="6" name="Oval 5">
            <a:extLst>
              <a:ext uri="{FF2B5EF4-FFF2-40B4-BE49-F238E27FC236}">
                <a16:creationId xmlns:a16="http://schemas.microsoft.com/office/drawing/2014/main" id="{BE774061-AE55-254C-AF8F-8D69E43251FB}"/>
              </a:ext>
            </a:extLst>
          </p:cNvPr>
          <p:cNvSpPr/>
          <p:nvPr/>
        </p:nvSpPr>
        <p:spPr>
          <a:xfrm>
            <a:off x="3173186" y="1919529"/>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68BD98CB-49A4-0C4C-85B4-183215408510}"/>
              </a:ext>
            </a:extLst>
          </p:cNvPr>
          <p:cNvSpPr/>
          <p:nvPr/>
        </p:nvSpPr>
        <p:spPr>
          <a:xfrm>
            <a:off x="5260635" y="1523001"/>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2B2083F-6B78-CA4B-BBDC-0B02DB7D8784}"/>
              </a:ext>
            </a:extLst>
          </p:cNvPr>
          <p:cNvSpPr/>
          <p:nvPr/>
        </p:nvSpPr>
        <p:spPr>
          <a:xfrm>
            <a:off x="6730094" y="1919529"/>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1CFDF83-2278-944A-8842-A50ABFC27106}"/>
              </a:ext>
            </a:extLst>
          </p:cNvPr>
          <p:cNvSpPr/>
          <p:nvPr/>
        </p:nvSpPr>
        <p:spPr>
          <a:xfrm>
            <a:off x="7380742" y="1281701"/>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C2E0360-5FCD-C846-AD5F-0189EB0F33D7}"/>
              </a:ext>
            </a:extLst>
          </p:cNvPr>
          <p:cNvSpPr txBox="1"/>
          <p:nvPr/>
        </p:nvSpPr>
        <p:spPr>
          <a:xfrm>
            <a:off x="3223282" y="1657919"/>
            <a:ext cx="450764" cy="261610"/>
          </a:xfrm>
          <a:prstGeom prst="rect">
            <a:avLst/>
          </a:prstGeom>
          <a:noFill/>
        </p:spPr>
        <p:txBody>
          <a:bodyPr wrap="none" rtlCol="0">
            <a:spAutoFit/>
          </a:bodyPr>
          <a:lstStyle/>
          <a:p>
            <a:r>
              <a:rPr lang="en-US" sz="1100">
                <a:latin typeface="Century Gothic" panose="020B0502020202020204" pitchFamily="34" charset="0"/>
              </a:rPr>
              <a:t>Iraq</a:t>
            </a:r>
            <a:endParaRPr lang="en-US" sz="1000">
              <a:latin typeface="Century Gothic" panose="020B0502020202020204" pitchFamily="34" charset="0"/>
            </a:endParaRPr>
          </a:p>
        </p:txBody>
      </p:sp>
      <p:sp>
        <p:nvSpPr>
          <p:cNvPr id="12" name="TextBox 11">
            <a:extLst>
              <a:ext uri="{FF2B5EF4-FFF2-40B4-BE49-F238E27FC236}">
                <a16:creationId xmlns:a16="http://schemas.microsoft.com/office/drawing/2014/main" id="{2E0B14C2-7B6F-1E46-8803-E9AF557BEAED}"/>
              </a:ext>
            </a:extLst>
          </p:cNvPr>
          <p:cNvSpPr txBox="1"/>
          <p:nvPr/>
        </p:nvSpPr>
        <p:spPr>
          <a:xfrm>
            <a:off x="5239249" y="1238578"/>
            <a:ext cx="646331" cy="261610"/>
          </a:xfrm>
          <a:prstGeom prst="rect">
            <a:avLst/>
          </a:prstGeom>
          <a:noFill/>
        </p:spPr>
        <p:txBody>
          <a:bodyPr wrap="none" rtlCol="0">
            <a:spAutoFit/>
          </a:bodyPr>
          <a:lstStyle/>
          <a:p>
            <a:r>
              <a:rPr lang="en-US" sz="1100">
                <a:latin typeface="Century Gothic" panose="020B0502020202020204" pitchFamily="34" charset="0"/>
              </a:rPr>
              <a:t>Kuwait</a:t>
            </a:r>
            <a:endParaRPr lang="en-US" sz="1000">
              <a:latin typeface="Century Gothic" panose="020B0502020202020204" pitchFamily="34" charset="0"/>
            </a:endParaRPr>
          </a:p>
        </p:txBody>
      </p:sp>
      <p:sp>
        <p:nvSpPr>
          <p:cNvPr id="13" name="TextBox 12">
            <a:extLst>
              <a:ext uri="{FF2B5EF4-FFF2-40B4-BE49-F238E27FC236}">
                <a16:creationId xmlns:a16="http://schemas.microsoft.com/office/drawing/2014/main" id="{333C044A-6CAC-4A41-89FB-ACA57FB610FB}"/>
              </a:ext>
            </a:extLst>
          </p:cNvPr>
          <p:cNvSpPr txBox="1"/>
          <p:nvPr/>
        </p:nvSpPr>
        <p:spPr>
          <a:xfrm>
            <a:off x="6708708" y="1657919"/>
            <a:ext cx="622286" cy="261610"/>
          </a:xfrm>
          <a:prstGeom prst="rect">
            <a:avLst/>
          </a:prstGeom>
          <a:noFill/>
        </p:spPr>
        <p:txBody>
          <a:bodyPr wrap="none" rtlCol="0">
            <a:spAutoFit/>
          </a:bodyPr>
          <a:lstStyle/>
          <a:p>
            <a:r>
              <a:rPr lang="en-US" sz="1100">
                <a:latin typeface="Century Gothic" panose="020B0502020202020204" pitchFamily="34" charset="0"/>
              </a:rPr>
              <a:t>Oman</a:t>
            </a:r>
            <a:endParaRPr lang="en-US" sz="1000">
              <a:latin typeface="Century Gothic" panose="020B0502020202020204" pitchFamily="34" charset="0"/>
            </a:endParaRPr>
          </a:p>
        </p:txBody>
      </p:sp>
      <p:sp>
        <p:nvSpPr>
          <p:cNvPr id="14" name="TextBox 13">
            <a:extLst>
              <a:ext uri="{FF2B5EF4-FFF2-40B4-BE49-F238E27FC236}">
                <a16:creationId xmlns:a16="http://schemas.microsoft.com/office/drawing/2014/main" id="{CE15FC55-521B-B345-856D-6166EC4C2C49}"/>
              </a:ext>
            </a:extLst>
          </p:cNvPr>
          <p:cNvSpPr txBox="1"/>
          <p:nvPr/>
        </p:nvSpPr>
        <p:spPr>
          <a:xfrm>
            <a:off x="7952242" y="1400185"/>
            <a:ext cx="590226" cy="261610"/>
          </a:xfrm>
          <a:prstGeom prst="rect">
            <a:avLst/>
          </a:prstGeom>
          <a:noFill/>
        </p:spPr>
        <p:txBody>
          <a:bodyPr wrap="none" rtlCol="0">
            <a:spAutoFit/>
          </a:bodyPr>
          <a:lstStyle/>
          <a:p>
            <a:r>
              <a:rPr lang="en-US" sz="1100">
                <a:latin typeface="Century Gothic" panose="020B0502020202020204" pitchFamily="34" charset="0"/>
              </a:rPr>
              <a:t>Qatar</a:t>
            </a:r>
            <a:endParaRPr lang="en-US" sz="1000">
              <a:latin typeface="Century Gothic" panose="020B0502020202020204" pitchFamily="34" charset="0"/>
            </a:endParaRPr>
          </a:p>
        </p:txBody>
      </p:sp>
    </p:spTree>
    <p:extLst>
      <p:ext uri="{BB962C8B-B14F-4D97-AF65-F5344CB8AC3E}">
        <p14:creationId xmlns:p14="http://schemas.microsoft.com/office/powerpoint/2010/main" val="11172678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5C67247A-0E4A-B041-9887-917F020C3DF1}"/>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GOVERNMENT EXPENDITURE</a:t>
            </a:r>
          </a:p>
        </p:txBody>
      </p:sp>
      <p:pic>
        <p:nvPicPr>
          <p:cNvPr id="8" name="Picture 7" descr="A screenshot of a cell phone&#10;&#10;Description automatically generated">
            <a:extLst>
              <a:ext uri="{FF2B5EF4-FFF2-40B4-BE49-F238E27FC236}">
                <a16:creationId xmlns:a16="http://schemas.microsoft.com/office/drawing/2014/main" id="{75284A97-CCA6-7F41-BB43-E361203C8F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9504" y="1763366"/>
            <a:ext cx="6297924" cy="3749537"/>
          </a:xfrm>
          <a:prstGeom prst="rect">
            <a:avLst/>
          </a:prstGeom>
        </p:spPr>
      </p:pic>
    </p:spTree>
    <p:extLst>
      <p:ext uri="{BB962C8B-B14F-4D97-AF65-F5344CB8AC3E}">
        <p14:creationId xmlns:p14="http://schemas.microsoft.com/office/powerpoint/2010/main" val="28956828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5C67247A-0E4A-B041-9887-917F020C3DF1}"/>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GOVERNMENT EXPENDITURE</a:t>
            </a:r>
          </a:p>
        </p:txBody>
      </p:sp>
      <p:pic>
        <p:nvPicPr>
          <p:cNvPr id="3" name="Picture 2" descr="A picture containing text&#10;&#10;Description automatically generated">
            <a:extLst>
              <a:ext uri="{FF2B5EF4-FFF2-40B4-BE49-F238E27FC236}">
                <a16:creationId xmlns:a16="http://schemas.microsoft.com/office/drawing/2014/main" id="{15684DAB-CEB1-E148-BF29-00E52F8B9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3669" y="1226971"/>
            <a:ext cx="10124661" cy="5456404"/>
          </a:xfrm>
          <a:prstGeom prst="rect">
            <a:avLst/>
          </a:prstGeom>
        </p:spPr>
      </p:pic>
    </p:spTree>
    <p:extLst>
      <p:ext uri="{BB962C8B-B14F-4D97-AF65-F5344CB8AC3E}">
        <p14:creationId xmlns:p14="http://schemas.microsoft.com/office/powerpoint/2010/main" val="3165926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C8F1F-310A-2B48-B63C-FA1DA8D67E3F}"/>
              </a:ext>
            </a:extLst>
          </p:cNvPr>
          <p:cNvSpPr>
            <a:spLocks noGrp="1"/>
          </p:cNvSpPr>
          <p:nvPr>
            <p:ph type="title"/>
          </p:nvPr>
        </p:nvSpPr>
        <p:spPr>
          <a:xfrm>
            <a:off x="636917" y="163842"/>
            <a:ext cx="10515600" cy="1325563"/>
          </a:xfrm>
        </p:spPr>
        <p:txBody>
          <a:bodyPr/>
          <a:lstStyle/>
          <a:p>
            <a:r>
              <a:rPr lang="en-US"/>
              <a:t>References</a:t>
            </a:r>
          </a:p>
        </p:txBody>
      </p:sp>
      <p:sp>
        <p:nvSpPr>
          <p:cNvPr id="3" name="Content Placeholder 2">
            <a:extLst>
              <a:ext uri="{FF2B5EF4-FFF2-40B4-BE49-F238E27FC236}">
                <a16:creationId xmlns:a16="http://schemas.microsoft.com/office/drawing/2014/main" id="{AA825FFC-4C5B-994D-8FDF-6899CB8E670A}"/>
              </a:ext>
            </a:extLst>
          </p:cNvPr>
          <p:cNvSpPr>
            <a:spLocks noGrp="1"/>
          </p:cNvSpPr>
          <p:nvPr>
            <p:ph idx="1"/>
          </p:nvPr>
        </p:nvSpPr>
        <p:spPr>
          <a:xfrm>
            <a:off x="435634" y="1322418"/>
            <a:ext cx="10515600" cy="5268882"/>
          </a:xfrm>
        </p:spPr>
        <p:txBody>
          <a:bodyPr vert="horz" lIns="91440" tIns="45720" rIns="91440" bIns="45720" numCol="2" rtlCol="0" anchor="t">
            <a:normAutofit fontScale="25000" lnSpcReduction="20000"/>
          </a:bodyPr>
          <a:lstStyle/>
          <a:p>
            <a:r>
              <a:rPr lang="en-US" sz="5600">
                <a:hlinkClick r:id="rId3"/>
              </a:rPr>
              <a:t>http://www.atlasofurbanexpansion.org/cities/view/Sana</a:t>
            </a:r>
          </a:p>
          <a:p>
            <a:r>
              <a:rPr lang="en-US" sz="5600">
                <a:hlinkClick r:id="rId4"/>
              </a:rPr>
              <a:t>http://worldpopulationreview.com/countries/cyprus-population/</a:t>
            </a:r>
            <a:endParaRPr lang="en-US" sz="5600"/>
          </a:p>
          <a:p>
            <a:r>
              <a:rPr lang="en-US" sz="5600">
                <a:hlinkClick r:id="rId5"/>
              </a:rPr>
              <a:t>http://worldpopulationreview.com/countries/yemen-population/</a:t>
            </a:r>
            <a:endParaRPr lang="en-US" sz="5600">
              <a:cs typeface="Calibri"/>
              <a:hlinkClick r:id="rId5"/>
            </a:endParaRPr>
          </a:p>
          <a:p>
            <a:r>
              <a:rPr lang="en-US" sz="5600">
                <a:hlinkClick r:id="rId6"/>
              </a:rPr>
              <a:t>https://blogs.lse.ac.uk/mec/2017/06/12/yemens-rural-population-ignored-in-an-already-forgotten-war/</a:t>
            </a:r>
            <a:endParaRPr lang="en-US" sz="5600">
              <a:cs typeface="Calibri" panose="020F0502020204030204"/>
            </a:endParaRPr>
          </a:p>
          <a:p>
            <a:r>
              <a:rPr lang="en-US" sz="5600">
                <a:hlinkClick r:id="rId7"/>
              </a:rPr>
              <a:t>https://data.worldbank.org/</a:t>
            </a:r>
            <a:endParaRPr lang="en-US" sz="5600">
              <a:ea typeface="+mn-lt"/>
              <a:cs typeface="+mn-lt"/>
              <a:hlinkClick r:id="rId8"/>
            </a:endParaRPr>
          </a:p>
          <a:p>
            <a:pPr>
              <a:lnSpc>
                <a:spcPct val="100000"/>
              </a:lnSpc>
              <a:spcBef>
                <a:spcPts val="0"/>
              </a:spcBef>
            </a:pPr>
            <a:r>
              <a:rPr lang="en-US" sz="5600">
                <a:ea typeface="+mn-lt"/>
                <a:cs typeface="+mn-lt"/>
                <a:hlinkClick r:id="rId9"/>
              </a:rPr>
              <a:t>https://www.bbc.com/news/magazine-25849945</a:t>
            </a:r>
            <a:endParaRPr lang="en-US" sz="5600">
              <a:ea typeface="+mn-lt"/>
              <a:cs typeface="+mn-lt"/>
            </a:endParaRPr>
          </a:p>
          <a:p>
            <a:pPr>
              <a:lnSpc>
                <a:spcPct val="100000"/>
              </a:lnSpc>
              <a:spcBef>
                <a:spcPts val="0"/>
              </a:spcBef>
            </a:pPr>
            <a:r>
              <a:rPr lang="en-US" sz="5600">
                <a:ea typeface="+mn-lt"/>
                <a:cs typeface="+mn-lt"/>
                <a:hlinkClick r:id="rId10"/>
              </a:rPr>
              <a:t>https://www.ft.com/content/89bbcf7e-3380-11e9-bd3a-8b2a211d90d5</a:t>
            </a:r>
            <a:endParaRPr lang="en-US" sz="5600">
              <a:ea typeface="+mn-lt"/>
              <a:cs typeface="+mn-lt"/>
            </a:endParaRPr>
          </a:p>
          <a:p>
            <a:pPr>
              <a:lnSpc>
                <a:spcPct val="100000"/>
              </a:lnSpc>
              <a:spcBef>
                <a:spcPts val="0"/>
              </a:spcBef>
            </a:pPr>
            <a:r>
              <a:rPr lang="en-US" sz="5600">
                <a:ea typeface="+mn-lt"/>
                <a:cs typeface="+mn-lt"/>
                <a:hlinkClick r:id="rId11"/>
              </a:rPr>
              <a:t>https://www.girlsnotbrides.org/child-marriage/iraq/</a:t>
            </a:r>
            <a:endParaRPr lang="en-US" sz="5600">
              <a:ea typeface="+mn-lt"/>
              <a:cs typeface="+mn-lt"/>
            </a:endParaRPr>
          </a:p>
          <a:p>
            <a:r>
              <a:rPr lang="en-US" sz="5600">
                <a:ea typeface="+mn-lt"/>
                <a:cs typeface="+mn-lt"/>
                <a:hlinkClick r:id="rId12"/>
              </a:rPr>
              <a:t>https://www.worldatlas.com/articles/what-are-the-biggest-industries-in-turkey.html</a:t>
            </a:r>
          </a:p>
          <a:p>
            <a:r>
              <a:rPr lang="en-US" sz="5600">
                <a:hlinkClick r:id="rId13">
                  <a:extLst>
                    <a:ext uri="{A12FA001-AC4F-418D-AE19-62706E023703}">
                      <ahyp:hlinkClr xmlns:ahyp="http://schemas.microsoft.com/office/drawing/2018/hyperlinkcolor" val="tx"/>
                    </a:ext>
                  </a:extLst>
                </a:hlinkClick>
              </a:rPr>
              <a:t>https://www.who.int</a:t>
            </a:r>
          </a:p>
          <a:p>
            <a:r>
              <a:rPr lang="en-US" sz="5600">
                <a:hlinkClick r:id="rId8"/>
              </a:rPr>
              <a:t>https://cyprus-mail.com/old/2018/11/09/cyprus-has-the-lowest-birth-rate-in-the-world/</a:t>
            </a:r>
            <a:endParaRPr lang="en-US" sz="5600"/>
          </a:p>
          <a:p>
            <a:r>
              <a:rPr lang="en-US" sz="5600">
                <a:hlinkClick r:id="rId14"/>
              </a:rPr>
              <a:t>https://fas.org/irp/agency/army/arabculture.pdf</a:t>
            </a:r>
            <a:endParaRPr lang="en-US" sz="5600"/>
          </a:p>
          <a:p>
            <a:r>
              <a:rPr lang="en-US" sz="5600">
                <a:hlinkClick r:id="rId15"/>
              </a:rPr>
              <a:t>https://tradingeconomics.com/turkey/gdp-growth</a:t>
            </a:r>
            <a:endParaRPr lang="en-US" sz="5600"/>
          </a:p>
          <a:p>
            <a:r>
              <a:rPr lang="en-US" sz="5600">
                <a:hlinkClick r:id="rId16"/>
              </a:rPr>
              <a:t>https://en.wikipedia.org/wiki/Economy_of_Turkey</a:t>
            </a:r>
            <a:endParaRPr lang="en-US" sz="5600"/>
          </a:p>
          <a:p>
            <a:r>
              <a:rPr lang="en-US" sz="5600">
                <a:hlinkClick r:id="rId17"/>
              </a:rPr>
              <a:t>https://www.saudiembassy.net/history</a:t>
            </a:r>
            <a:endParaRPr lang="en-US" sz="5600"/>
          </a:p>
          <a:p>
            <a:r>
              <a:rPr lang="en-US" sz="5600">
                <a:hlinkClick r:id="rId18"/>
              </a:rPr>
              <a:t>https://www.weforum.org/agenda/2017/03/worlds-biggest-economies-in-2017/</a:t>
            </a:r>
            <a:endParaRPr lang="en-US" sz="5600"/>
          </a:p>
          <a:p>
            <a:r>
              <a:rPr lang="en-US" sz="5600" err="1"/>
              <a:t>geoba.se</a:t>
            </a:r>
            <a:r>
              <a:rPr lang="en-US" sz="5600"/>
              <a:t>/</a:t>
            </a:r>
            <a:r>
              <a:rPr lang="en-US" sz="5600" err="1"/>
              <a:t>population.php?pc</a:t>
            </a:r>
            <a:r>
              <a:rPr lang="en-US" sz="5600"/>
              <a:t>=</a:t>
            </a:r>
            <a:r>
              <a:rPr lang="en-US" sz="5600" err="1"/>
              <a:t>world&amp;type</a:t>
            </a:r>
            <a:r>
              <a:rPr lang="en-US" sz="5600"/>
              <a:t>=028&amp;year=2017&amp;page=1</a:t>
            </a:r>
          </a:p>
          <a:p>
            <a:endParaRPr lang="en-US" sz="5600"/>
          </a:p>
          <a:p>
            <a:r>
              <a:rPr lang="en-US" sz="5600">
                <a:hlinkClick r:id="rId19"/>
              </a:rPr>
              <a:t>https://www.khaleejtimes.com/business/energy/uae-revises-petrol-prices-for-november-</a:t>
            </a:r>
            <a:endParaRPr lang="en-US" sz="5600"/>
          </a:p>
          <a:p>
            <a:r>
              <a:rPr lang="en-PH" sz="5600">
                <a:hlinkClick r:id="rId20"/>
              </a:rPr>
              <a:t>https://deloitte.wsj.com/cio/2017/02/09/2017-oil-and-gas-industry-outlook/</a:t>
            </a:r>
            <a:endParaRPr lang="en-PH" sz="5600"/>
          </a:p>
          <a:p>
            <a:r>
              <a:rPr lang="en-US" sz="5600">
                <a:hlinkClick r:id="rId21"/>
              </a:rPr>
              <a:t>https://www.unicef.org/press-releases/malnutrition-amongst-children-yemen-all-time-high-warns-unicef</a:t>
            </a:r>
            <a:endParaRPr lang="en-US" sz="5600"/>
          </a:p>
          <a:p>
            <a:r>
              <a:rPr lang="en-US" sz="5600">
                <a:hlinkClick r:id="rId22"/>
              </a:rPr>
              <a:t>http://www.emro.who.int/asd/country-activities/</a:t>
            </a:r>
            <a:endParaRPr lang="en-US" sz="5600"/>
          </a:p>
          <a:p>
            <a:r>
              <a:rPr lang="en-US" sz="5600">
                <a:hlinkClick r:id="rId23"/>
              </a:rPr>
              <a:t>https://www.bbc.com/news/world-middle-east-46469168</a:t>
            </a:r>
            <a:endParaRPr lang="en-US" sz="5600"/>
          </a:p>
          <a:p>
            <a:r>
              <a:rPr lang="en-US" sz="5600">
                <a:hlinkClick r:id="rId24"/>
              </a:rPr>
              <a:t>https://www.aljazeera.com/indepth/features/forgotten-living-hiv-war-ravaged-yemen-190112193247959.html</a:t>
            </a:r>
            <a:endParaRPr lang="en-US" sz="5600"/>
          </a:p>
          <a:p>
            <a:endParaRPr lang="en-US"/>
          </a:p>
          <a:p>
            <a:endParaRPr lang="en-US" b="1">
              <a:highlight>
                <a:srgbClr val="FFFF00"/>
              </a:highlight>
            </a:endParaRPr>
          </a:p>
          <a:p>
            <a:endParaRPr lang="en-US">
              <a:cs typeface="Calibri"/>
            </a:endParaRPr>
          </a:p>
          <a:p>
            <a:endParaRPr lang="en-US"/>
          </a:p>
          <a:p>
            <a:endParaRPr lang="en-US">
              <a:latin typeface="Century Gothic" panose="020B0502020202020204" pitchFamily="34" charset="0"/>
            </a:endParaRPr>
          </a:p>
          <a:p>
            <a:pPr marL="0" indent="0">
              <a:buNone/>
            </a:pPr>
            <a:br>
              <a:rPr lang="en-US"/>
            </a:br>
            <a:endParaRPr lang="en-US"/>
          </a:p>
          <a:p>
            <a:endParaRPr lang="en-US">
              <a:ea typeface="+mn-lt"/>
              <a:cs typeface="+mn-lt"/>
              <a:hlinkClick r:id="rId12"/>
            </a:endParaRPr>
          </a:p>
          <a:p>
            <a:endParaRPr lang="en-US">
              <a:ea typeface="+mn-lt"/>
              <a:cs typeface="+mn-lt"/>
            </a:endParaRPr>
          </a:p>
          <a:p>
            <a:endParaRPr lang="en-US">
              <a:ea typeface="+mn-lt"/>
              <a:cs typeface="+mn-lt"/>
            </a:endParaRPr>
          </a:p>
        </p:txBody>
      </p:sp>
    </p:spTree>
    <p:extLst>
      <p:ext uri="{BB962C8B-B14F-4D97-AF65-F5344CB8AC3E}">
        <p14:creationId xmlns:p14="http://schemas.microsoft.com/office/powerpoint/2010/main" val="3331803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967A063-6644-494E-A6C2-CBE6979EE292}"/>
              </a:ext>
            </a:extLst>
          </p:cNvPr>
          <p:cNvPicPr>
            <a:picLocks noChangeAspect="1"/>
          </p:cNvPicPr>
          <p:nvPr/>
        </p:nvPicPr>
        <p:blipFill rotWithShape="1">
          <a:blip r:embed="rId3">
            <a:extLst>
              <a:ext uri="{28A0092B-C50C-407E-A947-70E740481C1C}">
                <a14:useLocalDpi xmlns:a14="http://schemas.microsoft.com/office/drawing/2010/main" val="0"/>
              </a:ext>
            </a:extLst>
          </a:blip>
          <a:srcRect t="11720" b="1953"/>
          <a:stretch/>
        </p:blipFill>
        <p:spPr>
          <a:xfrm>
            <a:off x="1179417" y="1948955"/>
            <a:ext cx="9833166" cy="3446349"/>
          </a:xfrm>
          <a:prstGeom prst="rect">
            <a:avLst/>
          </a:prstGeom>
          <a:ln>
            <a:solidFill>
              <a:schemeClr val="tx1"/>
            </a:solidFill>
          </a:ln>
        </p:spPr>
      </p:pic>
      <p:sp>
        <p:nvSpPr>
          <p:cNvPr id="13" name="Title 1">
            <a:extLst>
              <a:ext uri="{FF2B5EF4-FFF2-40B4-BE49-F238E27FC236}">
                <a16:creationId xmlns:a16="http://schemas.microsoft.com/office/drawing/2014/main" id="{A2E2FE5E-A1D3-FC4C-A813-1DF7F1B65C74}"/>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OVERVIEW</a:t>
            </a:r>
          </a:p>
        </p:txBody>
      </p:sp>
      <p:cxnSp>
        <p:nvCxnSpPr>
          <p:cNvPr id="3" name="Straight Connector 2">
            <a:extLst>
              <a:ext uri="{FF2B5EF4-FFF2-40B4-BE49-F238E27FC236}">
                <a16:creationId xmlns:a16="http://schemas.microsoft.com/office/drawing/2014/main" id="{22FA9816-42D7-F941-B1F7-B6AC23371762}"/>
              </a:ext>
            </a:extLst>
          </p:cNvPr>
          <p:cNvCxnSpPr/>
          <p:nvPr/>
        </p:nvCxnSpPr>
        <p:spPr>
          <a:xfrm>
            <a:off x="1588168" y="2911641"/>
            <a:ext cx="2911643"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E79FBB4-E1E9-0441-8945-D41B3F2A3276}"/>
              </a:ext>
            </a:extLst>
          </p:cNvPr>
          <p:cNvCxnSpPr/>
          <p:nvPr/>
        </p:nvCxnSpPr>
        <p:spPr>
          <a:xfrm>
            <a:off x="1588168" y="3268579"/>
            <a:ext cx="2911643"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EDC1961-D7CA-1A4A-98C0-9670880648C5}"/>
              </a:ext>
            </a:extLst>
          </p:cNvPr>
          <p:cNvCxnSpPr>
            <a:cxnSpLocks/>
          </p:cNvCxnSpPr>
          <p:nvPr/>
        </p:nvCxnSpPr>
        <p:spPr>
          <a:xfrm>
            <a:off x="1588168" y="3553326"/>
            <a:ext cx="2995864" cy="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6550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4CC9809-B02F-4D43-B0F2-76341EB83F8A}"/>
              </a:ext>
            </a:extLst>
          </p:cNvPr>
          <p:cNvSpPr txBox="1"/>
          <p:nvPr/>
        </p:nvSpPr>
        <p:spPr>
          <a:xfrm>
            <a:off x="838200" y="1866900"/>
            <a:ext cx="11082251" cy="5693866"/>
          </a:xfrm>
          <a:prstGeom prst="rect">
            <a:avLst/>
          </a:prstGeom>
          <a:noFill/>
        </p:spPr>
        <p:txBody>
          <a:bodyPr wrap="square" rtlCol="0">
            <a:spAutoFit/>
          </a:bodyPr>
          <a:lstStyle/>
          <a:p>
            <a:pPr>
              <a:lnSpc>
                <a:spcPct val="150000"/>
              </a:lnSpc>
            </a:pPr>
            <a:r>
              <a:rPr lang="en-US" sz="2600">
                <a:latin typeface="Century Gothic" panose="020B0502020202020204" pitchFamily="34" charset="0"/>
              </a:rPr>
              <a:t>1. Big amount of </a:t>
            </a:r>
            <a:r>
              <a:rPr lang="en-US" sz="2600" b="1">
                <a:latin typeface="Century Gothic" panose="020B0502020202020204" pitchFamily="34" charset="0"/>
              </a:rPr>
              <a:t>missing values </a:t>
            </a:r>
            <a:r>
              <a:rPr lang="en-US" sz="2600">
                <a:latin typeface="Century Gothic" panose="020B0502020202020204" pitchFamily="34" charset="0"/>
              </a:rPr>
              <a:t>comes from:</a:t>
            </a:r>
          </a:p>
          <a:p>
            <a:pPr marL="800100" lvl="1" indent="-342900">
              <a:lnSpc>
                <a:spcPct val="150000"/>
              </a:lnSpc>
              <a:buFont typeface="Arial" panose="020B0604020202020204" pitchFamily="34" charset="0"/>
              <a:buChar char="•"/>
            </a:pPr>
            <a:r>
              <a:rPr lang="en-US" sz="2600" b="1">
                <a:latin typeface="Century Gothic" panose="020B0502020202020204" pitchFamily="34" charset="0"/>
              </a:rPr>
              <a:t>Health, Education, Poverty</a:t>
            </a:r>
          </a:p>
          <a:p>
            <a:pPr>
              <a:lnSpc>
                <a:spcPct val="150000"/>
              </a:lnSpc>
            </a:pPr>
            <a:r>
              <a:rPr lang="en-US" sz="2600">
                <a:latin typeface="Century Gothic" panose="020B0502020202020204" pitchFamily="34" charset="0"/>
              </a:rPr>
              <a:t>2. </a:t>
            </a:r>
            <a:r>
              <a:rPr lang="en-US" sz="2600" b="1">
                <a:latin typeface="Century Gothic" panose="020B0502020202020204" pitchFamily="34" charset="0"/>
              </a:rPr>
              <a:t>Some columns are replications of other columns</a:t>
            </a:r>
            <a:endParaRPr lang="en-US" sz="2600">
              <a:latin typeface="Century Gothic" panose="020B0502020202020204" pitchFamily="34" charset="0"/>
            </a:endParaRPr>
          </a:p>
          <a:p>
            <a:pPr>
              <a:lnSpc>
                <a:spcPct val="150000"/>
              </a:lnSpc>
            </a:pPr>
            <a:r>
              <a:rPr lang="en-US" sz="2600">
                <a:latin typeface="Century Gothic" panose="020B0502020202020204" pitchFamily="34" charset="0"/>
              </a:rPr>
              <a:t>3. We could find relatively high </a:t>
            </a:r>
            <a:r>
              <a:rPr lang="en-US" sz="2600" b="1">
                <a:latin typeface="Century Gothic" panose="020B0502020202020204" pitchFamily="34" charset="0"/>
              </a:rPr>
              <a:t>correlation between some variables. </a:t>
            </a:r>
          </a:p>
          <a:p>
            <a:pPr marL="800100" lvl="1" indent="-342900">
              <a:lnSpc>
                <a:spcPct val="150000"/>
              </a:lnSpc>
              <a:buFont typeface="Arial" panose="020B0604020202020204" pitchFamily="34" charset="0"/>
              <a:buChar char="•"/>
            </a:pPr>
            <a:r>
              <a:rPr lang="en-US" sz="2600">
                <a:latin typeface="Century Gothic" panose="020B0502020202020204" pitchFamily="34" charset="0"/>
              </a:rPr>
              <a:t>Population &amp; GDP</a:t>
            </a:r>
          </a:p>
          <a:p>
            <a:pPr marL="800100" lvl="1" indent="-342900">
              <a:lnSpc>
                <a:spcPct val="150000"/>
              </a:lnSpc>
              <a:buFont typeface="Arial" panose="020B0604020202020204" pitchFamily="34" charset="0"/>
              <a:buChar char="•"/>
            </a:pPr>
            <a:r>
              <a:rPr lang="en-US" sz="2600">
                <a:latin typeface="Century Gothic" panose="020B0502020202020204" pitchFamily="34" charset="0"/>
              </a:rPr>
              <a:t>Rural Population and prevalence of undernourishment </a:t>
            </a:r>
          </a:p>
          <a:p>
            <a:endParaRPr lang="en-US" sz="2600">
              <a:latin typeface="Century Gothic" panose="020B0502020202020204" pitchFamily="34" charset="0"/>
            </a:endParaRPr>
          </a:p>
          <a:p>
            <a:endParaRPr lang="en-US" sz="2600">
              <a:latin typeface="Century Gothic" panose="020B0502020202020204" pitchFamily="34" charset="0"/>
            </a:endParaRPr>
          </a:p>
          <a:p>
            <a:endParaRPr lang="en-US" sz="2600">
              <a:latin typeface="Century Gothic" panose="020B0502020202020204" pitchFamily="34" charset="0"/>
            </a:endParaRPr>
          </a:p>
          <a:p>
            <a:endParaRPr lang="en-US" sz="2600">
              <a:latin typeface="Century Gothic" panose="020B0502020202020204" pitchFamily="34" charset="0"/>
            </a:endParaRPr>
          </a:p>
          <a:p>
            <a:endParaRPr lang="en-US" sz="2600">
              <a:latin typeface="Century Gothic" panose="020B0502020202020204" pitchFamily="34" charset="0"/>
            </a:endParaRPr>
          </a:p>
        </p:txBody>
      </p:sp>
      <p:sp>
        <p:nvSpPr>
          <p:cNvPr id="7" name="Title 1">
            <a:extLst>
              <a:ext uri="{FF2B5EF4-FFF2-40B4-BE49-F238E27FC236}">
                <a16:creationId xmlns:a16="http://schemas.microsoft.com/office/drawing/2014/main" id="{FF861943-B46D-3548-A51E-031BBD419382}"/>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latin typeface="Century Gothic" panose="020B0502020202020204" pitchFamily="34" charset="0"/>
              </a:rPr>
              <a:t>Overview</a:t>
            </a:r>
          </a:p>
        </p:txBody>
      </p:sp>
    </p:spTree>
    <p:extLst>
      <p:ext uri="{BB962C8B-B14F-4D97-AF65-F5344CB8AC3E}">
        <p14:creationId xmlns:p14="http://schemas.microsoft.com/office/powerpoint/2010/main" val="1165686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8EF6B1-8D83-CA40-85C0-4E97D4C70C14}"/>
              </a:ext>
            </a:extLst>
          </p:cNvPr>
          <p:cNvSpPr>
            <a:spLocks noGrp="1"/>
          </p:cNvSpPr>
          <p:nvPr>
            <p:ph idx="1"/>
          </p:nvPr>
        </p:nvSpPr>
        <p:spPr/>
        <p:txBody>
          <a:bodyPr vert="horz" lIns="91440" tIns="45720" rIns="91440" bIns="45720" rtlCol="0" anchor="t">
            <a:normAutofit/>
          </a:bodyPr>
          <a:lstStyle/>
          <a:p>
            <a:pPr marL="457200" indent="-457200">
              <a:lnSpc>
                <a:spcPct val="150000"/>
              </a:lnSpc>
              <a:buAutoNum type="arabicPeriod"/>
            </a:pPr>
            <a:r>
              <a:rPr lang="en-US">
                <a:latin typeface="Century Gothic"/>
              </a:rPr>
              <a:t>Use Mean</a:t>
            </a:r>
          </a:p>
          <a:p>
            <a:pPr marL="457200" indent="-457200">
              <a:lnSpc>
                <a:spcPct val="150000"/>
              </a:lnSpc>
              <a:buAutoNum type="arabicPeriod"/>
            </a:pPr>
            <a:r>
              <a:rPr lang="en-US">
                <a:latin typeface="Century Gothic"/>
              </a:rPr>
              <a:t>Use World Bank Data</a:t>
            </a:r>
          </a:p>
          <a:p>
            <a:pPr marL="457200" indent="-457200">
              <a:lnSpc>
                <a:spcPct val="150000"/>
              </a:lnSpc>
              <a:buAutoNum type="arabicPeriod"/>
            </a:pPr>
            <a:r>
              <a:rPr lang="en-US">
                <a:latin typeface="Century Gothic"/>
              </a:rPr>
              <a:t>Drop Data</a:t>
            </a:r>
          </a:p>
          <a:p>
            <a:pPr marL="0" indent="0">
              <a:lnSpc>
                <a:spcPct val="150000"/>
              </a:lnSpc>
              <a:buNone/>
            </a:pPr>
            <a:endParaRPr lang="en-US">
              <a:latin typeface="Century Gothic"/>
            </a:endParaRPr>
          </a:p>
          <a:p>
            <a:endParaRPr lang="en-US">
              <a:cs typeface="Calibri" panose="020F0502020204030204"/>
            </a:endParaRPr>
          </a:p>
        </p:txBody>
      </p:sp>
      <p:sp>
        <p:nvSpPr>
          <p:cNvPr id="7" name="Title 1">
            <a:extLst>
              <a:ext uri="{FF2B5EF4-FFF2-40B4-BE49-F238E27FC236}">
                <a16:creationId xmlns:a16="http://schemas.microsoft.com/office/drawing/2014/main" id="{2D3412BC-5CBC-AD49-B79D-95D6DCC28CB1}"/>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MISSING VALUES STRATEGY</a:t>
            </a:r>
          </a:p>
        </p:txBody>
      </p:sp>
    </p:spTree>
    <p:extLst>
      <p:ext uri="{BB962C8B-B14F-4D97-AF65-F5344CB8AC3E}">
        <p14:creationId xmlns:p14="http://schemas.microsoft.com/office/powerpoint/2010/main" val="36555919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4B301DC-E72E-264B-AFBD-539B9D586CDF}"/>
              </a:ext>
            </a:extLst>
          </p:cNvPr>
          <p:cNvSpPr/>
          <p:nvPr/>
        </p:nvSpPr>
        <p:spPr>
          <a:xfrm>
            <a:off x="1906149" y="1936305"/>
            <a:ext cx="3419585" cy="1180214"/>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a:latin typeface="Century Gothic" panose="020B0502020202020204" pitchFamily="34" charset="0"/>
              </a:rPr>
              <a:t>Socio</a:t>
            </a:r>
          </a:p>
          <a:p>
            <a:pPr algn="ctr"/>
            <a:r>
              <a:rPr lang="en-US" sz="2200">
                <a:latin typeface="Century Gothic" panose="020B0502020202020204" pitchFamily="34" charset="0"/>
              </a:rPr>
              <a:t>Economic</a:t>
            </a:r>
          </a:p>
        </p:txBody>
      </p:sp>
      <p:sp>
        <p:nvSpPr>
          <p:cNvPr id="11" name="TextBox 10">
            <a:extLst>
              <a:ext uri="{FF2B5EF4-FFF2-40B4-BE49-F238E27FC236}">
                <a16:creationId xmlns:a16="http://schemas.microsoft.com/office/drawing/2014/main" id="{AE519815-906C-0C41-90EB-E5F3042DD08D}"/>
              </a:ext>
            </a:extLst>
          </p:cNvPr>
          <p:cNvSpPr txBox="1"/>
          <p:nvPr/>
        </p:nvSpPr>
        <p:spPr>
          <a:xfrm>
            <a:off x="1906149" y="3320605"/>
            <a:ext cx="4822151" cy="2862322"/>
          </a:xfrm>
          <a:prstGeom prst="rect">
            <a:avLst/>
          </a:prstGeom>
          <a:noFill/>
        </p:spPr>
        <p:txBody>
          <a:bodyPr wrap="square" rtlCol="0">
            <a:spAutoFit/>
          </a:bodyPr>
          <a:lstStyle/>
          <a:p>
            <a:pPr marL="171450" indent="-171450">
              <a:buFont typeface="Arial" panose="020B0604020202020204" pitchFamily="34" charset="0"/>
              <a:buChar char="•"/>
            </a:pPr>
            <a:r>
              <a:rPr lang="en-US" sz="2000">
                <a:latin typeface="Century Gothic" panose="020B0502020202020204" pitchFamily="34" charset="0"/>
              </a:rPr>
              <a:t>USD GDP</a:t>
            </a:r>
          </a:p>
          <a:p>
            <a:pPr marL="171450" indent="-171450">
              <a:buFont typeface="Arial" panose="020B0604020202020204" pitchFamily="34" charset="0"/>
              <a:buChar char="•"/>
            </a:pPr>
            <a:r>
              <a:rPr lang="en-US" sz="2000">
                <a:latin typeface="Century Gothic" panose="020B0502020202020204" pitchFamily="34" charset="0"/>
              </a:rPr>
              <a:t>Population Density</a:t>
            </a:r>
          </a:p>
          <a:p>
            <a:pPr marL="171450" indent="-171450">
              <a:buFont typeface="Arial" panose="020B0604020202020204" pitchFamily="34" charset="0"/>
              <a:buChar char="•"/>
            </a:pPr>
            <a:r>
              <a:rPr lang="en-US" sz="2000">
                <a:latin typeface="Century Gothic" panose="020B0502020202020204" pitchFamily="34" charset="0"/>
              </a:rPr>
              <a:t>Surface Area</a:t>
            </a:r>
          </a:p>
          <a:p>
            <a:pPr marL="171450" indent="-171450">
              <a:buFont typeface="Arial" panose="020B0604020202020204" pitchFamily="34" charset="0"/>
              <a:buChar char="•"/>
            </a:pPr>
            <a:r>
              <a:rPr lang="en-US" sz="2000">
                <a:latin typeface="Century Gothic" panose="020B0502020202020204" pitchFamily="34" charset="0"/>
              </a:rPr>
              <a:t>Population Total</a:t>
            </a:r>
          </a:p>
          <a:p>
            <a:pPr marL="171450" indent="-171450">
              <a:buFont typeface="Arial" panose="020B0604020202020204" pitchFamily="34" charset="0"/>
              <a:buChar char="•"/>
            </a:pPr>
            <a:r>
              <a:rPr lang="en-US" sz="2000">
                <a:latin typeface="Century Gothic" panose="020B0502020202020204" pitchFamily="34" charset="0"/>
              </a:rPr>
              <a:t>Merchandising Trade</a:t>
            </a:r>
          </a:p>
          <a:p>
            <a:pPr marL="171450" indent="-171450">
              <a:buFont typeface="Arial" panose="020B0604020202020204" pitchFamily="34" charset="0"/>
              <a:buChar char="•"/>
            </a:pPr>
            <a:r>
              <a:rPr lang="en-US" sz="2000">
                <a:latin typeface="Century Gothic" panose="020B0502020202020204" pitchFamily="34" charset="0"/>
              </a:rPr>
              <a:t>Industry Value added to GDP</a:t>
            </a:r>
          </a:p>
          <a:p>
            <a:pPr marL="171450" indent="-171450">
              <a:buFont typeface="Arial" panose="020B0604020202020204" pitchFamily="34" charset="0"/>
              <a:buChar char="•"/>
            </a:pPr>
            <a:r>
              <a:rPr lang="en-US" sz="2000">
                <a:latin typeface="Century Gothic" panose="020B0502020202020204" pitchFamily="34" charset="0"/>
              </a:rPr>
              <a:t>Urban population growth</a:t>
            </a:r>
          </a:p>
          <a:p>
            <a:pPr marL="171450" indent="-171450">
              <a:buFont typeface="Arial" panose="020B0604020202020204" pitchFamily="34" charset="0"/>
              <a:buChar char="•"/>
            </a:pPr>
            <a:r>
              <a:rPr lang="en-US" sz="2000">
                <a:latin typeface="Century Gothic" panose="020B0502020202020204" pitchFamily="34" charset="0"/>
              </a:rPr>
              <a:t>Rural population</a:t>
            </a:r>
          </a:p>
          <a:p>
            <a:endParaRPr lang="en-US" sz="2000">
              <a:latin typeface="Century Gothic" panose="020B0502020202020204" pitchFamily="34" charset="0"/>
            </a:endParaRPr>
          </a:p>
        </p:txBody>
      </p:sp>
      <p:sp>
        <p:nvSpPr>
          <p:cNvPr id="12" name="TextBox 11">
            <a:extLst>
              <a:ext uri="{FF2B5EF4-FFF2-40B4-BE49-F238E27FC236}">
                <a16:creationId xmlns:a16="http://schemas.microsoft.com/office/drawing/2014/main" id="{23FF25EC-AE4E-1147-BF81-3AF531DA796B}"/>
              </a:ext>
            </a:extLst>
          </p:cNvPr>
          <p:cNvSpPr txBox="1"/>
          <p:nvPr/>
        </p:nvSpPr>
        <p:spPr>
          <a:xfrm>
            <a:off x="6866267" y="3320605"/>
            <a:ext cx="4822150" cy="2862322"/>
          </a:xfrm>
          <a:prstGeom prst="rect">
            <a:avLst/>
          </a:prstGeom>
          <a:noFill/>
        </p:spPr>
        <p:txBody>
          <a:bodyPr wrap="square" rtlCol="0">
            <a:spAutoFit/>
          </a:bodyPr>
          <a:lstStyle/>
          <a:p>
            <a:pPr marL="171450" indent="-171450">
              <a:buFont typeface="Arial" panose="020B0604020202020204" pitchFamily="34" charset="0"/>
              <a:buChar char="•"/>
            </a:pPr>
            <a:r>
              <a:rPr lang="en-US" sz="2000">
                <a:latin typeface="Century Gothic" panose="020B0502020202020204" pitchFamily="34" charset="0"/>
              </a:rPr>
              <a:t>Prevalence of undernourishment</a:t>
            </a:r>
          </a:p>
          <a:p>
            <a:pPr marL="171450" indent="-171450">
              <a:buFont typeface="Arial" panose="020B0604020202020204" pitchFamily="34" charset="0"/>
              <a:buChar char="•"/>
            </a:pPr>
            <a:r>
              <a:rPr lang="en-US" sz="2000">
                <a:latin typeface="Century Gothic" panose="020B0502020202020204" pitchFamily="34" charset="0"/>
              </a:rPr>
              <a:t>Adolescent Fertility Rate</a:t>
            </a:r>
          </a:p>
          <a:p>
            <a:pPr marL="171450" indent="-171450">
              <a:buFont typeface="Arial" panose="020B0604020202020204" pitchFamily="34" charset="0"/>
              <a:buChar char="•"/>
            </a:pPr>
            <a:r>
              <a:rPr lang="en-US" sz="2000">
                <a:latin typeface="Century Gothic" panose="020B0502020202020204" pitchFamily="34" charset="0"/>
              </a:rPr>
              <a:t>Birth Rate</a:t>
            </a:r>
          </a:p>
          <a:p>
            <a:pPr marL="171450" indent="-171450">
              <a:buFont typeface="Arial" panose="020B0604020202020204" pitchFamily="34" charset="0"/>
              <a:buChar char="•"/>
            </a:pPr>
            <a:r>
              <a:rPr lang="en-US" sz="2000">
                <a:latin typeface="Century Gothic" panose="020B0502020202020204" pitchFamily="34" charset="0"/>
              </a:rPr>
              <a:t>Death Rate</a:t>
            </a:r>
          </a:p>
          <a:p>
            <a:pPr marL="171450" indent="-171450">
              <a:buFont typeface="Arial" panose="020B0604020202020204" pitchFamily="34" charset="0"/>
              <a:buChar char="•"/>
            </a:pPr>
            <a:r>
              <a:rPr lang="en-US" sz="2000">
                <a:latin typeface="Century Gothic" panose="020B0502020202020204" pitchFamily="34" charset="0"/>
              </a:rPr>
              <a:t>Prevalence of HIV</a:t>
            </a:r>
          </a:p>
          <a:p>
            <a:pPr marL="171450" indent="-171450">
              <a:buFont typeface="Arial" panose="020B0604020202020204" pitchFamily="34" charset="0"/>
              <a:buChar char="•"/>
            </a:pPr>
            <a:r>
              <a:rPr lang="en-US" sz="2000">
                <a:latin typeface="Century Gothic" panose="020B0502020202020204" pitchFamily="34" charset="0"/>
              </a:rPr>
              <a:t>Life Expectancy At Birth</a:t>
            </a:r>
          </a:p>
          <a:p>
            <a:pPr marL="171450" indent="-171450">
              <a:buFont typeface="Arial" panose="020B0604020202020204" pitchFamily="34" charset="0"/>
              <a:buChar char="•"/>
            </a:pPr>
            <a:endParaRPr lang="en-US" sz="2000">
              <a:latin typeface="Century Gothic" panose="020B0502020202020204" pitchFamily="34" charset="0"/>
            </a:endParaRPr>
          </a:p>
          <a:p>
            <a:endParaRPr lang="en-US" sz="2000">
              <a:latin typeface="Century Gothic" panose="020B0502020202020204" pitchFamily="34" charset="0"/>
            </a:endParaRPr>
          </a:p>
          <a:p>
            <a:endParaRPr lang="en-US" sz="2000">
              <a:latin typeface="Century Gothic" panose="020B0502020202020204" pitchFamily="34" charset="0"/>
            </a:endParaRPr>
          </a:p>
        </p:txBody>
      </p:sp>
      <p:sp>
        <p:nvSpPr>
          <p:cNvPr id="25" name="Title 1">
            <a:extLst>
              <a:ext uri="{FF2B5EF4-FFF2-40B4-BE49-F238E27FC236}">
                <a16:creationId xmlns:a16="http://schemas.microsoft.com/office/drawing/2014/main" id="{D7AC1340-2A3D-C443-929B-45601A836F9E}"/>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CATEGORY ANALYSIS</a:t>
            </a:r>
          </a:p>
        </p:txBody>
      </p:sp>
      <p:sp>
        <p:nvSpPr>
          <p:cNvPr id="13" name="Rounded Rectangle 12">
            <a:extLst>
              <a:ext uri="{FF2B5EF4-FFF2-40B4-BE49-F238E27FC236}">
                <a16:creationId xmlns:a16="http://schemas.microsoft.com/office/drawing/2014/main" id="{36F6676D-EB3C-0543-9BE6-FFD95D4FD865}"/>
              </a:ext>
            </a:extLst>
          </p:cNvPr>
          <p:cNvSpPr/>
          <p:nvPr/>
        </p:nvSpPr>
        <p:spPr>
          <a:xfrm>
            <a:off x="6866267" y="1936305"/>
            <a:ext cx="3419585" cy="1180214"/>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a:latin typeface="Century Gothic" panose="020B0502020202020204" pitchFamily="34" charset="0"/>
              </a:rPr>
              <a:t>Healthcare</a:t>
            </a:r>
          </a:p>
        </p:txBody>
      </p:sp>
    </p:spTree>
    <p:extLst>
      <p:ext uri="{BB962C8B-B14F-4D97-AF65-F5344CB8AC3E}">
        <p14:creationId xmlns:p14="http://schemas.microsoft.com/office/powerpoint/2010/main" val="697407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6062009-47C8-E842-9EB8-7EEF59D44C3D}"/>
              </a:ext>
            </a:extLst>
          </p:cNvPr>
          <p:cNvGrpSpPr/>
          <p:nvPr/>
        </p:nvGrpSpPr>
        <p:grpSpPr>
          <a:xfrm>
            <a:off x="1003300" y="862805"/>
            <a:ext cx="8229600" cy="5996644"/>
            <a:chOff x="1841500" y="837406"/>
            <a:chExt cx="7467600" cy="5753896"/>
          </a:xfrm>
        </p:grpSpPr>
        <p:grpSp>
          <p:nvGrpSpPr>
            <p:cNvPr id="7" name="Group 6">
              <a:extLst>
                <a:ext uri="{FF2B5EF4-FFF2-40B4-BE49-F238E27FC236}">
                  <a16:creationId xmlns:a16="http://schemas.microsoft.com/office/drawing/2014/main" id="{26E1FF52-CD0F-4E4E-85DB-2EA8B44D6E6A}"/>
                </a:ext>
              </a:extLst>
            </p:cNvPr>
            <p:cNvGrpSpPr/>
            <p:nvPr/>
          </p:nvGrpSpPr>
          <p:grpSpPr>
            <a:xfrm>
              <a:off x="1841500" y="837406"/>
              <a:ext cx="7467600" cy="5753896"/>
              <a:chOff x="1447800" y="837406"/>
              <a:chExt cx="7467600" cy="5753896"/>
            </a:xfrm>
          </p:grpSpPr>
          <p:pic>
            <p:nvPicPr>
              <p:cNvPr id="9" name="Picture 8">
                <a:extLst>
                  <a:ext uri="{FF2B5EF4-FFF2-40B4-BE49-F238E27FC236}">
                    <a16:creationId xmlns:a16="http://schemas.microsoft.com/office/drawing/2014/main" id="{7B2DDE98-5225-4F42-AC8D-D8426C1F6A7B}"/>
                  </a:ext>
                </a:extLst>
              </p:cNvPr>
              <p:cNvPicPr>
                <a:picLocks noChangeAspect="1"/>
              </p:cNvPicPr>
              <p:nvPr/>
            </p:nvPicPr>
            <p:blipFill rotWithShape="1">
              <a:blip r:embed="rId3">
                <a:extLst>
                  <a:ext uri="{28A0092B-C50C-407E-A947-70E740481C1C}">
                    <a14:useLocalDpi xmlns:a14="http://schemas.microsoft.com/office/drawing/2010/main" val="0"/>
                  </a:ext>
                </a:extLst>
              </a:blip>
              <a:srcRect l="-1391" t="-5631" r="1391" b="20964"/>
              <a:stretch/>
            </p:blipFill>
            <p:spPr>
              <a:xfrm>
                <a:off x="1447800" y="837406"/>
                <a:ext cx="7467600" cy="5645150"/>
              </a:xfrm>
              <a:prstGeom prst="rect">
                <a:avLst/>
              </a:prstGeom>
            </p:spPr>
          </p:pic>
          <p:pic>
            <p:nvPicPr>
              <p:cNvPr id="8" name="Picture 7">
                <a:extLst>
                  <a:ext uri="{FF2B5EF4-FFF2-40B4-BE49-F238E27FC236}">
                    <a16:creationId xmlns:a16="http://schemas.microsoft.com/office/drawing/2014/main" id="{F031728E-2657-1740-9658-F3BD9468A819}"/>
                  </a:ext>
                </a:extLst>
              </p:cNvPr>
              <p:cNvPicPr>
                <a:picLocks noChangeAspect="1"/>
              </p:cNvPicPr>
              <p:nvPr/>
            </p:nvPicPr>
            <p:blipFill rotWithShape="1">
              <a:blip r:embed="rId3">
                <a:extLst>
                  <a:ext uri="{28A0092B-C50C-407E-A947-70E740481C1C}">
                    <a14:useLocalDpi xmlns:a14="http://schemas.microsoft.com/office/drawing/2010/main" val="0"/>
                  </a:ext>
                </a:extLst>
              </a:blip>
              <a:srcRect l="56122" t="75083" r="39626" b="6631"/>
              <a:stretch/>
            </p:blipFill>
            <p:spPr>
              <a:xfrm>
                <a:off x="5740400" y="4178299"/>
                <a:ext cx="317500" cy="1219201"/>
              </a:xfrm>
              <a:prstGeom prst="rect">
                <a:avLst/>
              </a:prstGeom>
            </p:spPr>
          </p:pic>
          <p:pic>
            <p:nvPicPr>
              <p:cNvPr id="10" name="Picture 9">
                <a:extLst>
                  <a:ext uri="{FF2B5EF4-FFF2-40B4-BE49-F238E27FC236}">
                    <a16:creationId xmlns:a16="http://schemas.microsoft.com/office/drawing/2014/main" id="{BDA93B86-3D8F-6F4A-B410-A9B2440372F6}"/>
                  </a:ext>
                </a:extLst>
              </p:cNvPr>
              <p:cNvPicPr>
                <a:picLocks noChangeAspect="1"/>
              </p:cNvPicPr>
              <p:nvPr/>
            </p:nvPicPr>
            <p:blipFill rotWithShape="1">
              <a:blip r:embed="rId3">
                <a:extLst>
                  <a:ext uri="{28A0092B-C50C-407E-A947-70E740481C1C}">
                    <a14:useLocalDpi xmlns:a14="http://schemas.microsoft.com/office/drawing/2010/main" val="0"/>
                  </a:ext>
                </a:extLst>
              </a:blip>
              <a:srcRect l="39936" t="75143" r="56322"/>
              <a:stretch/>
            </p:blipFill>
            <p:spPr>
              <a:xfrm>
                <a:off x="5755582" y="5372101"/>
                <a:ext cx="340418" cy="1219201"/>
              </a:xfrm>
              <a:prstGeom prst="rect">
                <a:avLst/>
              </a:prstGeom>
            </p:spPr>
          </p:pic>
        </p:grpSp>
        <p:pic>
          <p:nvPicPr>
            <p:cNvPr id="21" name="Picture 20">
              <a:extLst>
                <a:ext uri="{FF2B5EF4-FFF2-40B4-BE49-F238E27FC236}">
                  <a16:creationId xmlns:a16="http://schemas.microsoft.com/office/drawing/2014/main" id="{2A77BFE3-EE15-D048-85AB-664F45CEB943}"/>
                </a:ext>
              </a:extLst>
            </p:cNvPr>
            <p:cNvPicPr>
              <a:picLocks noChangeAspect="1"/>
            </p:cNvPicPr>
            <p:nvPr/>
          </p:nvPicPr>
          <p:blipFill>
            <a:blip r:embed="rId4"/>
            <a:stretch>
              <a:fillRect/>
            </a:stretch>
          </p:blipFill>
          <p:spPr>
            <a:xfrm>
              <a:off x="7837031" y="5799137"/>
              <a:ext cx="228600" cy="546100"/>
            </a:xfrm>
            <a:prstGeom prst="rect">
              <a:avLst/>
            </a:prstGeom>
          </p:spPr>
        </p:pic>
        <p:pic>
          <p:nvPicPr>
            <p:cNvPr id="22" name="Picture 21">
              <a:extLst>
                <a:ext uri="{FF2B5EF4-FFF2-40B4-BE49-F238E27FC236}">
                  <a16:creationId xmlns:a16="http://schemas.microsoft.com/office/drawing/2014/main" id="{7D15AD62-C2C7-6740-B7FF-1F2F939272B7}"/>
                </a:ext>
              </a:extLst>
            </p:cNvPr>
            <p:cNvPicPr>
              <a:picLocks noChangeAspect="1"/>
            </p:cNvPicPr>
            <p:nvPr/>
          </p:nvPicPr>
          <p:blipFill>
            <a:blip r:embed="rId5"/>
            <a:stretch>
              <a:fillRect/>
            </a:stretch>
          </p:blipFill>
          <p:spPr>
            <a:xfrm>
              <a:off x="7741781" y="6345238"/>
              <a:ext cx="323850" cy="137319"/>
            </a:xfrm>
            <a:prstGeom prst="rect">
              <a:avLst/>
            </a:prstGeom>
          </p:spPr>
        </p:pic>
      </p:grpSp>
      <p:sp>
        <p:nvSpPr>
          <p:cNvPr id="24" name="Rectangle 23">
            <a:extLst>
              <a:ext uri="{FF2B5EF4-FFF2-40B4-BE49-F238E27FC236}">
                <a16:creationId xmlns:a16="http://schemas.microsoft.com/office/drawing/2014/main" id="{1B47332E-9EFE-E944-AFF6-F51478A68528}"/>
              </a:ext>
            </a:extLst>
          </p:cNvPr>
          <p:cNvSpPr/>
          <p:nvPr/>
        </p:nvSpPr>
        <p:spPr>
          <a:xfrm>
            <a:off x="6616700" y="4268445"/>
            <a:ext cx="431800" cy="127063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7AFBFE6-66AF-034F-9383-44C9060EE58F}"/>
              </a:ext>
            </a:extLst>
          </p:cNvPr>
          <p:cNvSpPr/>
          <p:nvPr/>
        </p:nvSpPr>
        <p:spPr>
          <a:xfrm>
            <a:off x="3683000" y="1360145"/>
            <a:ext cx="1587500" cy="37975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itle 1">
            <a:extLst>
              <a:ext uri="{FF2B5EF4-FFF2-40B4-BE49-F238E27FC236}">
                <a16:creationId xmlns:a16="http://schemas.microsoft.com/office/drawing/2014/main" id="{2C40B4CC-E508-AD4F-A75D-475E638E2BF6}"/>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SOCIO-ECONOMIC</a:t>
            </a:r>
          </a:p>
        </p:txBody>
      </p:sp>
    </p:spTree>
    <p:extLst>
      <p:ext uri="{BB962C8B-B14F-4D97-AF65-F5344CB8AC3E}">
        <p14:creationId xmlns:p14="http://schemas.microsoft.com/office/powerpoint/2010/main" val="24538599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F593B94-7D17-5B47-B531-28285686A81F}"/>
              </a:ext>
            </a:extLst>
          </p:cNvPr>
          <p:cNvGrpSpPr/>
          <p:nvPr/>
        </p:nvGrpSpPr>
        <p:grpSpPr>
          <a:xfrm>
            <a:off x="190500" y="1993900"/>
            <a:ext cx="5555279" cy="3403600"/>
            <a:chOff x="487979" y="1600200"/>
            <a:chExt cx="4826000" cy="3011488"/>
          </a:xfrm>
        </p:grpSpPr>
        <p:pic>
          <p:nvPicPr>
            <p:cNvPr id="4" name="Picture 3">
              <a:extLst>
                <a:ext uri="{FF2B5EF4-FFF2-40B4-BE49-F238E27FC236}">
                  <a16:creationId xmlns:a16="http://schemas.microsoft.com/office/drawing/2014/main" id="{8CFFFE62-C298-7A47-8D5B-F834FA2258D5}"/>
                </a:ext>
              </a:extLst>
            </p:cNvPr>
            <p:cNvPicPr>
              <a:picLocks noChangeAspect="1"/>
            </p:cNvPicPr>
            <p:nvPr/>
          </p:nvPicPr>
          <p:blipFill rotWithShape="1">
            <a:blip r:embed="rId3">
              <a:extLst>
                <a:ext uri="{28A0092B-C50C-407E-A947-70E740481C1C}">
                  <a14:useLocalDpi xmlns:a14="http://schemas.microsoft.com/office/drawing/2010/main" val="0"/>
                </a:ext>
              </a:extLst>
            </a:blip>
            <a:srcRect t="7013"/>
            <a:stretch/>
          </p:blipFill>
          <p:spPr>
            <a:xfrm>
              <a:off x="487979" y="1718388"/>
              <a:ext cx="4826000" cy="2893300"/>
            </a:xfrm>
            <a:prstGeom prst="rect">
              <a:avLst/>
            </a:prstGeom>
          </p:spPr>
        </p:pic>
        <p:sp>
          <p:nvSpPr>
            <p:cNvPr id="3" name="Oval 2">
              <a:extLst>
                <a:ext uri="{FF2B5EF4-FFF2-40B4-BE49-F238E27FC236}">
                  <a16:creationId xmlns:a16="http://schemas.microsoft.com/office/drawing/2014/main" id="{77E9DF3B-1EDE-B54A-8334-2496EF434303}"/>
                </a:ext>
              </a:extLst>
            </p:cNvPr>
            <p:cNvSpPr/>
            <p:nvPr/>
          </p:nvSpPr>
          <p:spPr>
            <a:xfrm>
              <a:off x="2806700" y="1600200"/>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F05F1C5-3BA9-0C49-A8FF-9C304BE65788}"/>
                </a:ext>
              </a:extLst>
            </p:cNvPr>
            <p:cNvSpPr txBox="1"/>
            <p:nvPr/>
          </p:nvSpPr>
          <p:spPr>
            <a:xfrm>
              <a:off x="3476643" y="1718389"/>
              <a:ext cx="700739" cy="299551"/>
            </a:xfrm>
            <a:prstGeom prst="rect">
              <a:avLst/>
            </a:prstGeom>
            <a:noFill/>
          </p:spPr>
          <p:txBody>
            <a:bodyPr wrap="none" rtlCol="0">
              <a:spAutoFit/>
            </a:bodyPr>
            <a:lstStyle/>
            <a:p>
              <a:r>
                <a:rPr lang="en-US" sz="1600">
                  <a:latin typeface="Century Gothic" panose="020B0502020202020204" pitchFamily="34" charset="0"/>
                </a:rPr>
                <a:t>Turkey</a:t>
              </a:r>
              <a:endParaRPr lang="en-US" sz="1200">
                <a:latin typeface="Century Gothic" panose="020B0502020202020204" pitchFamily="34" charset="0"/>
              </a:endParaRPr>
            </a:p>
          </p:txBody>
        </p:sp>
      </p:grpSp>
      <p:grpSp>
        <p:nvGrpSpPr>
          <p:cNvPr id="12" name="Group 11">
            <a:extLst>
              <a:ext uri="{FF2B5EF4-FFF2-40B4-BE49-F238E27FC236}">
                <a16:creationId xmlns:a16="http://schemas.microsoft.com/office/drawing/2014/main" id="{3D33F30F-BB57-3042-8143-8161EAB99EDE}"/>
              </a:ext>
            </a:extLst>
          </p:cNvPr>
          <p:cNvGrpSpPr/>
          <p:nvPr/>
        </p:nvGrpSpPr>
        <p:grpSpPr>
          <a:xfrm>
            <a:off x="5930900" y="1963397"/>
            <a:ext cx="6023092" cy="3434103"/>
            <a:chOff x="6208358" y="1966911"/>
            <a:chExt cx="5232400" cy="3038477"/>
          </a:xfrm>
        </p:grpSpPr>
        <p:pic>
          <p:nvPicPr>
            <p:cNvPr id="9" name="Picture 8">
              <a:extLst>
                <a:ext uri="{FF2B5EF4-FFF2-40B4-BE49-F238E27FC236}">
                  <a16:creationId xmlns:a16="http://schemas.microsoft.com/office/drawing/2014/main" id="{B93A89A5-EA6D-D54F-9B7F-C199895CB131}"/>
                </a:ext>
              </a:extLst>
            </p:cNvPr>
            <p:cNvPicPr>
              <a:picLocks noChangeAspect="1"/>
            </p:cNvPicPr>
            <p:nvPr/>
          </p:nvPicPr>
          <p:blipFill rotWithShape="1">
            <a:blip r:embed="rId4">
              <a:extLst>
                <a:ext uri="{28A0092B-C50C-407E-A947-70E740481C1C}">
                  <a14:useLocalDpi xmlns:a14="http://schemas.microsoft.com/office/drawing/2010/main" val="0"/>
                </a:ext>
              </a:extLst>
            </a:blip>
            <a:srcRect t="3056"/>
            <a:stretch/>
          </p:blipFill>
          <p:spPr>
            <a:xfrm>
              <a:off x="6208358" y="2112089"/>
              <a:ext cx="5232400" cy="2893299"/>
            </a:xfrm>
            <a:prstGeom prst="rect">
              <a:avLst/>
            </a:prstGeom>
          </p:spPr>
        </p:pic>
        <p:sp>
          <p:nvSpPr>
            <p:cNvPr id="10" name="Oval 9">
              <a:extLst>
                <a:ext uri="{FF2B5EF4-FFF2-40B4-BE49-F238E27FC236}">
                  <a16:creationId xmlns:a16="http://schemas.microsoft.com/office/drawing/2014/main" id="{01AAF429-ECAF-1D46-99F6-B53E17891D78}"/>
                </a:ext>
              </a:extLst>
            </p:cNvPr>
            <p:cNvSpPr/>
            <p:nvPr/>
          </p:nvSpPr>
          <p:spPr>
            <a:xfrm>
              <a:off x="8940800" y="1966911"/>
              <a:ext cx="571500" cy="482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D9D3989-DE08-D54F-A4E0-74EE3D445CD1}"/>
                </a:ext>
              </a:extLst>
            </p:cNvPr>
            <p:cNvSpPr txBox="1"/>
            <p:nvPr/>
          </p:nvSpPr>
          <p:spPr>
            <a:xfrm>
              <a:off x="9615575" y="2112089"/>
              <a:ext cx="1261004" cy="299551"/>
            </a:xfrm>
            <a:prstGeom prst="rect">
              <a:avLst/>
            </a:prstGeom>
            <a:noFill/>
          </p:spPr>
          <p:txBody>
            <a:bodyPr wrap="square" rtlCol="0">
              <a:spAutoFit/>
            </a:bodyPr>
            <a:lstStyle/>
            <a:p>
              <a:r>
                <a:rPr lang="en-US" sz="1600">
                  <a:latin typeface="Century Gothic" panose="020B0502020202020204" pitchFamily="34" charset="0"/>
                </a:rPr>
                <a:t>Saudi Arabia</a:t>
              </a:r>
            </a:p>
          </p:txBody>
        </p:sp>
      </p:grpSp>
      <p:sp>
        <p:nvSpPr>
          <p:cNvPr id="15" name="Title 1">
            <a:extLst>
              <a:ext uri="{FF2B5EF4-FFF2-40B4-BE49-F238E27FC236}">
                <a16:creationId xmlns:a16="http://schemas.microsoft.com/office/drawing/2014/main" id="{2AB1E5AA-83FF-FC42-96D2-EFEA4F0717F2}"/>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SOCIO-ECONOMIC FINDINGS</a:t>
            </a:r>
          </a:p>
        </p:txBody>
      </p:sp>
    </p:spTree>
    <p:extLst>
      <p:ext uri="{BB962C8B-B14F-4D97-AF65-F5344CB8AC3E}">
        <p14:creationId xmlns:p14="http://schemas.microsoft.com/office/powerpoint/2010/main" val="63571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7182569-6CA9-4745-AEF4-8BC0B4B4040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75665" y="1509974"/>
            <a:ext cx="6733436" cy="4935503"/>
          </a:xfrm>
          <a:ln>
            <a:solidFill>
              <a:schemeClr val="tx1"/>
            </a:solidFill>
          </a:ln>
        </p:spPr>
      </p:pic>
      <p:sp>
        <p:nvSpPr>
          <p:cNvPr id="7" name="Title 1">
            <a:extLst>
              <a:ext uri="{FF2B5EF4-FFF2-40B4-BE49-F238E27FC236}">
                <a16:creationId xmlns:a16="http://schemas.microsoft.com/office/drawing/2014/main" id="{C3DFB7FC-C584-BB46-9E89-A1288A2014C6}"/>
              </a:ext>
            </a:extLst>
          </p:cNvPr>
          <p:cNvSpPr txBox="1">
            <a:spLocks/>
          </p:cNvSpPr>
          <p:nvPr/>
        </p:nvSpPr>
        <p:spPr>
          <a:xfrm>
            <a:off x="0" y="174625"/>
            <a:ext cx="12192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a:latin typeface="Century Gothic" panose="020B0502020202020204" pitchFamily="34" charset="0"/>
              </a:rPr>
              <a:t>SOCIO-ECONOMIC FINDINGS</a:t>
            </a:r>
          </a:p>
        </p:txBody>
      </p:sp>
    </p:spTree>
    <p:extLst>
      <p:ext uri="{BB962C8B-B14F-4D97-AF65-F5344CB8AC3E}">
        <p14:creationId xmlns:p14="http://schemas.microsoft.com/office/powerpoint/2010/main" val="9837450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TotalTime>
  <Words>2656</Words>
  <Application>Microsoft Macintosh PowerPoint</Application>
  <PresentationFormat>Widescreen</PresentationFormat>
  <Paragraphs>337</Paragraphs>
  <Slides>27</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Century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APPENDIX</vt:lpstr>
      <vt:lpstr>PowerPoint Presentation</vt:lpstr>
      <vt:lpstr>PowerPoint Presentation</vt:lpstr>
      <vt:lpstr>PowerPoint Presentation</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Francisco Coelho</cp:lastModifiedBy>
  <cp:revision>2</cp:revision>
  <dcterms:created xsi:type="dcterms:W3CDTF">2019-11-03T20:53:28Z</dcterms:created>
  <dcterms:modified xsi:type="dcterms:W3CDTF">2019-11-05T00:17:18Z</dcterms:modified>
</cp:coreProperties>
</file>